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0" r:id="rId1"/>
  </p:sldMasterIdLst>
  <p:notesMasterIdLst>
    <p:notesMasterId r:id="rId104"/>
  </p:notesMasterIdLst>
  <p:handoutMasterIdLst>
    <p:handoutMasterId r:id="rId105"/>
  </p:handoutMasterIdLst>
  <p:sldIdLst>
    <p:sldId id="259" r:id="rId2"/>
    <p:sldId id="680" r:id="rId3"/>
    <p:sldId id="741" r:id="rId4"/>
    <p:sldId id="721" r:id="rId5"/>
    <p:sldId id="742" r:id="rId6"/>
    <p:sldId id="743" r:id="rId7"/>
    <p:sldId id="744" r:id="rId8"/>
    <p:sldId id="745" r:id="rId9"/>
    <p:sldId id="746" r:id="rId10"/>
    <p:sldId id="681" r:id="rId11"/>
    <p:sldId id="753" r:id="rId12"/>
    <p:sldId id="747" r:id="rId13"/>
    <p:sldId id="748" r:id="rId14"/>
    <p:sldId id="749" r:id="rId15"/>
    <p:sldId id="750" r:id="rId16"/>
    <p:sldId id="751" r:id="rId17"/>
    <p:sldId id="752" r:id="rId18"/>
    <p:sldId id="295" r:id="rId19"/>
    <p:sldId id="300" r:id="rId20"/>
    <p:sldId id="301" r:id="rId21"/>
    <p:sldId id="302" r:id="rId22"/>
    <p:sldId id="688" r:id="rId23"/>
    <p:sldId id="713" r:id="rId24"/>
    <p:sldId id="303" r:id="rId25"/>
    <p:sldId id="299" r:id="rId26"/>
    <p:sldId id="304" r:id="rId27"/>
    <p:sldId id="674" r:id="rId28"/>
    <p:sldId id="673" r:id="rId29"/>
    <p:sldId id="675" r:id="rId30"/>
    <p:sldId id="676" r:id="rId31"/>
    <p:sldId id="678" r:id="rId32"/>
    <p:sldId id="682" r:id="rId33"/>
    <p:sldId id="683" r:id="rId34"/>
    <p:sldId id="684" r:id="rId35"/>
    <p:sldId id="686" r:id="rId36"/>
    <p:sldId id="685" r:id="rId37"/>
    <p:sldId id="689" r:id="rId38"/>
    <p:sldId id="727" r:id="rId39"/>
    <p:sldId id="754" r:id="rId40"/>
    <p:sldId id="755" r:id="rId41"/>
    <p:sldId id="719" r:id="rId42"/>
    <p:sldId id="720" r:id="rId43"/>
    <p:sldId id="718" r:id="rId44"/>
    <p:sldId id="739" r:id="rId45"/>
    <p:sldId id="722" r:id="rId46"/>
    <p:sldId id="723" r:id="rId47"/>
    <p:sldId id="724" r:id="rId48"/>
    <p:sldId id="725" r:id="rId49"/>
    <p:sldId id="726" r:id="rId50"/>
    <p:sldId id="756" r:id="rId51"/>
    <p:sldId id="714" r:id="rId52"/>
    <p:sldId id="690" r:id="rId53"/>
    <p:sldId id="691" r:id="rId54"/>
    <p:sldId id="693" r:id="rId55"/>
    <p:sldId id="694" r:id="rId56"/>
    <p:sldId id="696" r:id="rId57"/>
    <p:sldId id="695" r:id="rId58"/>
    <p:sldId id="729" r:id="rId59"/>
    <p:sldId id="757" r:id="rId60"/>
    <p:sldId id="698" r:id="rId61"/>
    <p:sldId id="700" r:id="rId62"/>
    <p:sldId id="444" r:id="rId63"/>
    <p:sldId id="699" r:id="rId64"/>
    <p:sldId id="731" r:id="rId65"/>
    <p:sldId id="705" r:id="rId66"/>
    <p:sldId id="716" r:id="rId67"/>
    <p:sldId id="740" r:id="rId68"/>
    <p:sldId id="704" r:id="rId69"/>
    <p:sldId id="707" r:id="rId70"/>
    <p:sldId id="709" r:id="rId71"/>
    <p:sldId id="710" r:id="rId72"/>
    <p:sldId id="711" r:id="rId73"/>
    <p:sldId id="758" r:id="rId74"/>
    <p:sldId id="296" r:id="rId75"/>
    <p:sldId id="759" r:id="rId76"/>
    <p:sldId id="760" r:id="rId77"/>
    <p:sldId id="708" r:id="rId78"/>
    <p:sldId id="761" r:id="rId79"/>
    <p:sldId id="762" r:id="rId80"/>
    <p:sldId id="763" r:id="rId81"/>
    <p:sldId id="712" r:id="rId82"/>
    <p:sldId id="764" r:id="rId83"/>
    <p:sldId id="765" r:id="rId84"/>
    <p:sldId id="766" r:id="rId85"/>
    <p:sldId id="767" r:id="rId86"/>
    <p:sldId id="768" r:id="rId87"/>
    <p:sldId id="769" r:id="rId88"/>
    <p:sldId id="771" r:id="rId89"/>
    <p:sldId id="772" r:id="rId90"/>
    <p:sldId id="773" r:id="rId91"/>
    <p:sldId id="774" r:id="rId92"/>
    <p:sldId id="775" r:id="rId93"/>
    <p:sldId id="776" r:id="rId94"/>
    <p:sldId id="778" r:id="rId95"/>
    <p:sldId id="779" r:id="rId96"/>
    <p:sldId id="781" r:id="rId97"/>
    <p:sldId id="782" r:id="rId98"/>
    <p:sldId id="783" r:id="rId99"/>
    <p:sldId id="738" r:id="rId100"/>
    <p:sldId id="784" r:id="rId101"/>
    <p:sldId id="785" r:id="rId102"/>
    <p:sldId id="787" r:id="rId103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9E9"/>
    <a:srgbClr val="0000CC"/>
    <a:srgbClr val="FF0000"/>
    <a:srgbClr val="FFFF00"/>
    <a:srgbClr val="00CC00"/>
    <a:srgbClr val="DDDDDD"/>
    <a:srgbClr val="00006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3" autoAdjust="0"/>
    <p:restoredTop sz="75067" autoAdjust="0"/>
  </p:normalViewPr>
  <p:slideViewPr>
    <p:cSldViewPr snapToGrid="0">
      <p:cViewPr varScale="1">
        <p:scale>
          <a:sx n="84" d="100"/>
          <a:sy n="84" d="100"/>
        </p:scale>
        <p:origin x="200" y="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63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6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6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6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fld id="{BF019C87-767D-4612-A1B9-E99CFFB5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79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fld id="{ED2D5FEF-A100-4857-8722-D4E63F57E0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70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F3275B-A1E5-46E1-BAF2-CB4D862CFB57}" type="slidenum">
              <a:rPr lang="en-US" smtClean="0">
                <a:latin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74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374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8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77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48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721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81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707532-839C-41A2-9E71-D5288AEAE66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43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54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7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45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87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12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3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122363"/>
            <a:ext cx="10668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02038"/>
            <a:ext cx="10668000" cy="2341562"/>
          </a:xfrm>
        </p:spPr>
        <p:txBody>
          <a:bodyPr/>
          <a:lstStyle>
            <a:lvl1pPr marL="0" indent="0" algn="ctr">
              <a:buNone/>
              <a:defRPr sz="2400" b="0" i="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1047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vert="horz" lIns="54864" tIns="9144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368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295400"/>
            <a:ext cx="5384800" cy="5504688"/>
          </a:xfrm>
        </p:spPr>
        <p:txBody>
          <a:bodyPr lIns="91440"/>
          <a:lstStyle>
            <a:lvl1pPr marL="233363" indent="-222250" eaLnBrk="1" latinLnBrk="0" hangingPunct="1">
              <a:tabLst/>
              <a:defRPr sz="2800"/>
            </a:lvl1pPr>
            <a:lvl2pPr marL="458788" indent="-225425" eaLnBrk="1" latinLnBrk="0" hangingPunct="1">
              <a:tabLst/>
              <a:defRPr sz="2400"/>
            </a:lvl2pPr>
            <a:lvl3pPr marL="628650" indent="-169863" eaLnBrk="1" latinLnBrk="0" hangingPunct="1">
              <a:tabLst/>
              <a:defRPr sz="2000"/>
            </a:lvl3pPr>
            <a:lvl4pPr marL="1087438" indent="-292100" eaLnBrk="1" latinLnBrk="0" hangingPunct="1">
              <a:tabLst/>
              <a:defRPr sz="1800"/>
            </a:lvl4pPr>
            <a:lvl5pPr marL="1492250" indent="-203200" eaLnBrk="1" latinLnBrk="0" hangingPunct="1"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295400"/>
            <a:ext cx="5384800" cy="5504688"/>
          </a:xfrm>
        </p:spPr>
        <p:txBody>
          <a:bodyPr vert="horz" lIns="91440" tIns="91440" rtlCol="0">
            <a:normAutofit/>
          </a:bodyPr>
          <a:lstStyle>
            <a:lvl1pPr>
              <a:defRPr lang="en-US" sz="2800" dirty="0"/>
            </a:lvl1pPr>
            <a:lvl2pPr>
              <a:defRPr lang="en-US" sz="2400" dirty="0"/>
            </a:lvl2pPr>
            <a:lvl3pPr>
              <a:defRPr lang="en-US" sz="2000" dirty="0"/>
            </a:lvl3pPr>
          </a:lstStyle>
          <a:p>
            <a:pPr marL="233363" lvl="0" indent="-222250"/>
            <a:r>
              <a:rPr lang="en-US" dirty="0"/>
              <a:t>Click to edit Master text styles</a:t>
            </a:r>
          </a:p>
          <a:p>
            <a:pPr marL="458788" lvl="1" indent="-225425"/>
            <a:r>
              <a:rPr lang="en-US" dirty="0"/>
              <a:t>Second level</a:t>
            </a:r>
          </a:p>
          <a:p>
            <a:pPr marL="628650" lvl="2" indent="-169863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91F2A-7CE9-4380-9B83-8F8761DC27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560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023338"/>
            <a:ext cx="5386917" cy="4377462"/>
          </a:xfrm>
        </p:spPr>
        <p:txBody>
          <a:bodyPr vert="horz" lIns="91440" tIns="91440" rtlCol="0">
            <a:normAutofit/>
          </a:bodyPr>
          <a:lstStyle>
            <a:lvl1pPr>
              <a:defRPr lang="en-US" sz="2800" dirty="0"/>
            </a:lvl1pPr>
            <a:lvl2pPr>
              <a:defRPr lang="en-US" sz="2400" dirty="0"/>
            </a:lvl2pPr>
            <a:lvl3pPr>
              <a:defRPr lang="en-US" sz="2000" dirty="0"/>
            </a:lvl3pPr>
          </a:lstStyle>
          <a:p>
            <a:pPr marL="233363" lvl="0" indent="-222250"/>
            <a:r>
              <a:rPr lang="en-US" dirty="0"/>
              <a:t>Click to edit Master text styles</a:t>
            </a:r>
          </a:p>
          <a:p>
            <a:pPr marL="458788" lvl="1" indent="-225425"/>
            <a:r>
              <a:rPr lang="en-US" dirty="0"/>
              <a:t>Second level</a:t>
            </a:r>
          </a:p>
          <a:p>
            <a:pPr marL="628650" lvl="2" indent="-169863"/>
            <a:r>
              <a:rPr lang="en-US" dirty="0"/>
              <a:t>Third level</a:t>
            </a:r>
            <a:endParaRPr kumimoji="0"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95401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023338"/>
            <a:ext cx="5389033" cy="4377462"/>
          </a:xfrm>
        </p:spPr>
        <p:txBody>
          <a:bodyPr vert="horz" lIns="91440" tIns="91440" rtlCol="0">
            <a:normAutofit/>
          </a:bodyPr>
          <a:lstStyle>
            <a:lvl1pPr>
              <a:defRPr lang="en-US" sz="2800" dirty="0"/>
            </a:lvl1pPr>
            <a:lvl2pPr>
              <a:defRPr lang="en-US" sz="2400" dirty="0"/>
            </a:lvl2pPr>
            <a:lvl3pPr>
              <a:defRPr lang="en-US" sz="2000" dirty="0"/>
            </a:lvl3pPr>
          </a:lstStyle>
          <a:p>
            <a:pPr marL="233363" lvl="0" indent="-222250"/>
            <a:r>
              <a:rPr lang="en-US" dirty="0"/>
              <a:t>Click to edit Master text styles</a:t>
            </a:r>
          </a:p>
          <a:p>
            <a:pPr marL="458788" lvl="1" indent="-225425"/>
            <a:r>
              <a:rPr lang="en-US" dirty="0"/>
              <a:t>Second level</a:t>
            </a:r>
          </a:p>
          <a:p>
            <a:pPr marL="628650" lvl="2" indent="-169863"/>
            <a:r>
              <a:rPr lang="en-US" dirty="0"/>
              <a:t>Third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9AFAA-5049-4726-B621-D5424D25025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73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EAD52-71AB-4B9A-8984-E0E28FAD1E9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5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84A48-F170-472E-A000-A1CC1E22CF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5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53340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583680"/>
            <a:ext cx="978485" cy="274320"/>
          </a:xfrm>
          <a:prstGeom prst="rect">
            <a:avLst/>
          </a:prstGeom>
        </p:spPr>
        <p:txBody>
          <a:bodyPr vert="horz" bIns="0" rtlCol="0" anchor="ctr" anchorCtr="0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ndara" panose="020E0502030303020204" pitchFamily="34" charset="0"/>
                <a:cs typeface="Calibri" pitchFamily="34" charset="0"/>
              </a:defRPr>
            </a:lvl1pPr>
            <a:extLst/>
          </a:lstStyle>
          <a:p>
            <a:pPr>
              <a:defRPr/>
            </a:pPr>
            <a:fld id="{59691F2A-7CE9-4380-9B83-8F8761DC27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27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i="0" kern="1200">
          <a:solidFill>
            <a:schemeClr val="tx1"/>
          </a:solidFill>
          <a:effectLst/>
          <a:latin typeface="Candara" panose="020E0502030303020204" pitchFamily="34" charset="0"/>
          <a:ea typeface="+mj-ea"/>
          <a:cs typeface="Calibri" panose="020F0502020204030204" pitchFamily="34" charset="0"/>
        </a:defRPr>
      </a:lvl1pPr>
      <a:extLst/>
    </p:titleStyle>
    <p:bodyStyle>
      <a:lvl1pPr marL="350838" indent="-339725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kumimoji="0" sz="32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1pPr>
      <a:lvl2pPr marL="628650" indent="-277813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kumimoji="0" sz="28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2pPr>
      <a:lvl3pPr marL="863600" indent="-234950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80000"/>
        <a:buFont typeface="Arial" panose="020B0604020202020204" pitchFamily="34" charset="0"/>
        <a:buChar char="•"/>
        <a:tabLst/>
        <a:defRPr kumimoji="0" sz="24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3pPr>
      <a:lvl4pPr marL="1087438" indent="-223838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80000"/>
        <a:buFont typeface="Arial" panose="020B0604020202020204" pitchFamily="34" charset="0"/>
        <a:buChar char="•"/>
        <a:tabLst/>
        <a:defRPr kumimoji="0" sz="20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4pPr>
      <a:lvl5pPr marL="1604963" indent="-223838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80000"/>
        <a:buFont typeface="Wingdings" pitchFamily="2" charset="2"/>
        <a:buChar char="§"/>
        <a:tabLst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3.tiff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ea typeface="ＭＳ Ｐゴシック" pitchFamily="34" charset="-128"/>
              </a:rPr>
              <a:t>Supervised/Unsupervised Learning</a:t>
            </a:r>
            <a:br>
              <a:rPr lang="en-US" sz="5400" dirty="0"/>
            </a:br>
            <a:r>
              <a:rPr lang="en-US" sz="5400" dirty="0"/>
              <a:t>(Chapters 18&amp;20)</a:t>
            </a:r>
            <a:endParaRPr lang="en-US" sz="5400" dirty="0">
              <a:ea typeface="ＭＳ Ｐゴシック" pitchFamily="34" charset="-128"/>
            </a:endParaRPr>
          </a:p>
        </p:txBody>
      </p:sp>
      <p:sp>
        <p:nvSpPr>
          <p:cNvPr id="19458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pitchFamily="34" charset="-128"/>
              </a:rPr>
              <a:t>Dr. Shengquan Wang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A02E2AE-5843-D749-8192-38561BEEB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4772819"/>
            <a:ext cx="80581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Most slides are adopted from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Artificial Intelligence: A Modern Approach, 3rd ed. by Stuart Russell (UC Berkeley) and Peter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Norvig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(Google).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Dan Klein and Pieter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Abbeel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for CS188 Intro to AI at UC Berkeley.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Peter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Norvig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and Sebastian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Thrun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for Intro to Artificial Intelligence at Udacity. 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MLE Parameter Learning: </a:t>
            </a:r>
            <a:br>
              <a:rPr lang="en-US" dirty="0"/>
            </a:br>
            <a:r>
              <a:rPr lang="en-US" dirty="0"/>
              <a:t>Bernoulli Distribution in Coin Flipping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/>
                  <a:t>Data - sequence of coin flips (head 1, tail 0):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=(1, 1, 1, 0, 0, 0, 0, 0)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Hypothesis: Bernoulli distribution with parameter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: 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dirty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/>
                  <a:t>Likelihood: </a:t>
                </a: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dirty="0" err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28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nary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endParaRPr lang="en-US" sz="2800" dirty="0"/>
              </a:p>
              <a:p>
                <a:r>
                  <a:rPr lang="en-US" sz="2800" dirty="0"/>
                  <a:t>MLE: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sz="2800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dirty="0" err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2800" dirty="0">
                        <a:latin typeface="Cambria Math" panose="02040503050406030204" pitchFamily="18" charset="0"/>
                      </a:rPr>
                      <m:t>=3</m:t>
                    </m:r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sz="2800" dirty="0">
                        <a:latin typeface="Cambria Math" panose="02040503050406030204" pitchFamily="18" charset="0"/>
                      </a:rPr>
                      <m:t>+5</m:t>
                    </m:r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𝜕𝜃</m:t>
                        </m:r>
                      </m:den>
                    </m:f>
                    <m:r>
                      <a:rPr lang="en-US" sz="2800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800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r>
                      <a:rPr lang="en-US" sz="2800" dirty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/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dirty="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2800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lim>
                        </m:limLow>
                      </m:fName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func>
                    <m:r>
                      <a:rPr lang="en-US" sz="280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2" t="-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4652534-00CD-467E-81B9-39F55FDB58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25" r="7936" b="6046"/>
          <a:stretch/>
        </p:blipFill>
        <p:spPr>
          <a:xfrm>
            <a:off x="9286494" y="2658001"/>
            <a:ext cx="2011681" cy="37238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97F03-6B91-8E43-BDEA-E3E4F7F17CBB}"/>
                  </a:ext>
                </a:extLst>
              </p:cNvPr>
              <p:cNvSpPr txBox="1"/>
              <p:nvPr/>
            </p:nvSpPr>
            <p:spPr>
              <a:xfrm rot="16200000">
                <a:off x="8741999" y="4350665"/>
                <a:ext cx="868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dirty="0" err="1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US" sz="1600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597F03-6B91-8E43-BDEA-E3E4F7F17C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741999" y="4350665"/>
                <a:ext cx="86876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E84CF-EF55-DB4A-A0B0-549882ADAFA4}"/>
                  </a:ext>
                </a:extLst>
              </p:cNvPr>
              <p:cNvSpPr txBox="1"/>
              <p:nvPr/>
            </p:nvSpPr>
            <p:spPr>
              <a:xfrm>
                <a:off x="10200492" y="6214648"/>
                <a:ext cx="3638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>
                          <a:solidFill>
                            <a:srgbClr val="00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600" dirty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8EE84CF-EF55-DB4A-A0B0-549882ADA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0492" y="6214648"/>
                <a:ext cx="36381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F963F-860F-2843-97B9-E67134EEA1DD}"/>
                  </a:ext>
                </a:extLst>
              </p:cNvPr>
              <p:cNvSpPr txBox="1"/>
              <p:nvPr/>
            </p:nvSpPr>
            <p:spPr>
              <a:xfrm>
                <a:off x="9769818" y="2621425"/>
                <a:ext cx="10450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pPr>
                        <m:e>
                          <m:r>
                            <a:rPr lang="en-US" sz="1600" i="1" dirty="0">
                              <a:solidFill>
                                <a:srgbClr val="00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600" i="1" dirty="0">
                              <a:solidFill>
                                <a:srgbClr val="0000CC"/>
                              </a:solidFill>
                              <a:latin typeface="Cambria Math"/>
                              <a:cs typeface="Arial" pitchFamily="34" charset="0"/>
                            </a:rPr>
                            <m:t>∗</m:t>
                          </m:r>
                        </m:sup>
                      </m:sSup>
                      <m:r>
                        <a:rPr lang="en-US" sz="1600" i="1" dirty="0">
                          <a:solidFill>
                            <a:srgbClr val="0000CC"/>
                          </a:solidFill>
                          <a:latin typeface="Cambria Math"/>
                          <a:cs typeface="Arial" pitchFamily="34" charset="0"/>
                        </a:rPr>
                        <m:t>=3/8</m:t>
                      </m:r>
                    </m:oMath>
                  </m:oMathPara>
                </a14:m>
                <a:endParaRPr lang="en-US" sz="1600" dirty="0">
                  <a:solidFill>
                    <a:srgbClr val="0000CC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2CF963F-860F-2843-97B9-E67134EEA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9818" y="2621425"/>
                <a:ext cx="1045030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68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B296-5AB6-4938-92EA-F010CA33B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C5823-3BAB-4498-9419-495E581809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Data 1.2: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,4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1.2</m:t>
                        </m:r>
                      </m:e>
                    </m:d>
                  </m:oMath>
                </a14:m>
                <a:r>
                  <a:rPr lang="en-US" dirty="0"/>
                  <a:t>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1.2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lang="en-US" dirty="0"/>
                  <a:t>) = (0.88521122, 0.11478878) after normalization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Data 2.7: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,4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2.7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2,2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2.7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 = (0.74057947, 0.25942053) after normalization</a:t>
                </a:r>
              </a:p>
              <a:p>
                <a:r>
                  <a:rPr lang="en-US" dirty="0"/>
                  <a:t>Data 6.5: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,4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6.5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2,3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6.5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) = (0.09048856, 0.90951144) after normalization</a:t>
                </a:r>
              </a:p>
              <a:p>
                <a:r>
                  <a:rPr lang="en-US" dirty="0"/>
                  <a:t>Data 7.6: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,4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6.5</m:t>
                        </m:r>
                      </m:e>
                    </m:d>
                  </m:oMath>
                </a14:m>
                <a:r>
                  <a:rPr lang="en-US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6,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6.5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) = (0.0292005, 0.9707995) after normalization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DC5823-3BAB-4498-9419-495E581809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5" t="-1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49CEE-4751-4E9E-8CF3-95C3390B9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BF857D-3931-7940-97F0-C9ADF81180DD}"/>
                  </a:ext>
                </a:extLst>
              </p:cNvPr>
              <p:cNvSpPr txBox="1"/>
              <p:nvPr/>
            </p:nvSpPr>
            <p:spPr>
              <a:xfrm>
                <a:off x="5883788" y="508390"/>
                <a:ext cx="4578472" cy="987552"/>
              </a:xfrm>
              <a:prstGeom prst="rect">
                <a:avLst/>
              </a:prstGeom>
            </p:spPr>
            <p:txBody>
              <a:bodyPr vert="horz" wrap="none" lIns="0" tIns="0" rIns="0" bIns="0" rtlCol="0" anchor="t">
                <a:normAutofit fontScale="77500" lnSpcReduction="20000"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l-G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l-G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box>
                                <m:box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f>
                                    <m:f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num>
                                    <m:den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box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DBF857D-3931-7940-97F0-C9ADF8118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788" y="508390"/>
                <a:ext cx="4578472" cy="987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9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2819-1FE7-C94F-AF3B-188694B67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M-Step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C5B43-A1C1-2742-8F7F-9587B8B84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/>
                      <m:t>(</m:t>
                    </m:r>
                    <m:r>
                      <m:rPr>
                        <m:nor/>
                      </m:rPr>
                      <a:rPr lang="en-US" dirty="0"/>
                      <m:t>0.43636994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0.56363006</m:t>
                    </m:r>
                    <m:r>
                      <m:rPr>
                        <m:nor/>
                      </m:rPr>
                      <a:rPr lang="en-US" b="0" i="0" dirty="0" smtClean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(</m:t>
                    </m:r>
                    <m:r>
                      <m:rPr>
                        <m:nor/>
                      </m:rPr>
                      <a:rPr lang="en-US" dirty="0"/>
                      <m:t>2.21825403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 </m:t>
                    </m:r>
                    <m:r>
                      <m:rPr>
                        <m:nor/>
                      </m:rPr>
                      <a:rPr lang="en-US" dirty="0"/>
                      <m:t>6.26655828</m:t>
                    </m:r>
                    <m:r>
                      <m:rPr>
                        <m:nor/>
                      </m:rPr>
                      <a:rPr lang="en-US" b="0" i="0" dirty="0" smtClean="0"/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(</m:t>
                    </m:r>
                    <m:r>
                      <m:rPr>
                        <m:nor/>
                      </m:rPr>
                      <a:rPr lang="en-US" dirty="0"/>
                      <m:t>2.05925882</m:t>
                    </m:r>
                    <m:r>
                      <m:rPr>
                        <m:nor/>
                      </m:rPr>
                      <a:rPr lang="en-US" b="0" i="0" dirty="0" smtClean="0"/>
                      <m:t>,</m:t>
                    </m:r>
                    <m:r>
                      <m:rPr>
                        <m:nor/>
                      </m:rPr>
                      <a:rPr lang="en-US" dirty="0"/>
                      <m:t> 3.55829869</m:t>
                    </m:r>
                  </m:oMath>
                </a14:m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4C5B43-A1C1-2742-8F7F-9587B8B84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9B82C0-B4B7-C64F-B8BE-0CC63324D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559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79AE-CA0F-425A-9E1C-EF05B425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graphicFrame>
        <p:nvGraphicFramePr>
          <p:cNvPr id="21" name="Content Placeholder 35">
            <a:extLst>
              <a:ext uri="{FF2B5EF4-FFF2-40B4-BE49-F238E27FC236}">
                <a16:creationId xmlns:a16="http://schemas.microsoft.com/office/drawing/2014/main" id="{5877D470-8CAD-4138-B024-764D083C2B2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90150" y="2877740"/>
          <a:ext cx="2869912" cy="15544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535430">
                  <a:extLst>
                    <a:ext uri="{9D8B030D-6E8A-4147-A177-3AD203B41FA5}">
                      <a16:colId xmlns:a16="http://schemas.microsoft.com/office/drawing/2014/main" val="2070660150"/>
                    </a:ext>
                  </a:extLst>
                </a:gridCol>
                <a:gridCol w="1334482">
                  <a:extLst>
                    <a:ext uri="{9D8B030D-6E8A-4147-A177-3AD203B41FA5}">
                      <a16:colId xmlns:a16="http://schemas.microsoft.com/office/drawing/2014/main" val="25756457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Candara" panose="020E0502030303020204" pitchFamily="34" charset="0"/>
                        </a:rPr>
                        <a:t>A/B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6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657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>
                          <a:latin typeface="Candara" panose="020E0502030303020204" pitchFamily="34" charset="0"/>
                        </a:rPr>
                        <a:t>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30172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36C4E-4AB9-413D-8F17-3A9D7BD6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F8C090-1A7B-4E11-902C-45FE7E56A435}"/>
              </a:ext>
            </a:extLst>
          </p:cNvPr>
          <p:cNvSpPr/>
          <p:nvPr/>
        </p:nvSpPr>
        <p:spPr>
          <a:xfrm>
            <a:off x="5217181" y="2576512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4708BA-9C49-4BE8-BE8D-075EF6D1A9FA}"/>
              </a:ext>
            </a:extLst>
          </p:cNvPr>
          <p:cNvSpPr/>
          <p:nvPr/>
        </p:nvSpPr>
        <p:spPr>
          <a:xfrm>
            <a:off x="2890456" y="2570789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8FA11A-07DD-4130-A78F-C8CD9C45CA50}"/>
              </a:ext>
            </a:extLst>
          </p:cNvPr>
          <p:cNvSpPr/>
          <p:nvPr/>
        </p:nvSpPr>
        <p:spPr>
          <a:xfrm>
            <a:off x="2946719" y="435214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769E4FFD-ACA6-4315-B3DB-6A75864E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841" y="3386279"/>
            <a:ext cx="303551" cy="30355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3103F5-3C66-4BCC-960D-376257C31C4A}"/>
              </a:ext>
            </a:extLst>
          </p:cNvPr>
          <p:cNvSpPr/>
          <p:nvPr/>
        </p:nvSpPr>
        <p:spPr>
          <a:xfrm>
            <a:off x="5235469" y="4374832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EEE7E8-011E-4118-99D9-AF32B1B28F86}"/>
              </a:ext>
            </a:extLst>
          </p:cNvPr>
          <p:cNvSpPr/>
          <p:nvPr/>
        </p:nvSpPr>
        <p:spPr>
          <a:xfrm>
            <a:off x="3444015" y="3576272"/>
            <a:ext cx="46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C</a:t>
            </a:r>
            <a:r>
              <a:rPr lang="en-US" sz="2800" baseline="-25000" dirty="0">
                <a:latin typeface="Candara" panose="020E0502030303020204" pitchFamily="34" charset="0"/>
              </a:rPr>
              <a:t>1</a:t>
            </a:r>
          </a:p>
        </p:txBody>
      </p:sp>
      <p:pic>
        <p:nvPicPr>
          <p:cNvPr id="13" name="Graphic 12" descr="Star">
            <a:extLst>
              <a:ext uri="{FF2B5EF4-FFF2-40B4-BE49-F238E27FC236}">
                <a16:creationId xmlns:a16="http://schemas.microsoft.com/office/drawing/2014/main" id="{7AB1A532-09AD-4D32-BEB1-624962AE5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0793" y="3392375"/>
            <a:ext cx="303551" cy="303551"/>
          </a:xfrm>
          <a:prstGeom prst="rect">
            <a:avLst/>
          </a:prstGeom>
        </p:spPr>
      </p:pic>
      <p:pic>
        <p:nvPicPr>
          <p:cNvPr id="14" name="Graphic 13" descr="Star">
            <a:extLst>
              <a:ext uri="{FF2B5EF4-FFF2-40B4-BE49-F238E27FC236}">
                <a16:creationId xmlns:a16="http://schemas.microsoft.com/office/drawing/2014/main" id="{C36263DD-F3DE-4759-B015-DC02437D8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13593" y="3386279"/>
            <a:ext cx="303551" cy="303551"/>
          </a:xfrm>
          <a:prstGeom prst="rect">
            <a:avLst/>
          </a:prstGeom>
        </p:spPr>
      </p:pic>
      <p:pic>
        <p:nvPicPr>
          <p:cNvPr id="15" name="Graphic 14" descr="Star">
            <a:extLst>
              <a:ext uri="{FF2B5EF4-FFF2-40B4-BE49-F238E27FC236}">
                <a16:creationId xmlns:a16="http://schemas.microsoft.com/office/drawing/2014/main" id="{CB3C8C9A-0F3A-4CEC-AF17-932B20EDD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68390" y="3387922"/>
            <a:ext cx="303551" cy="303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BBE4F22-3B2D-45BC-96C8-32F575CC242A}"/>
              </a:ext>
            </a:extLst>
          </p:cNvPr>
          <p:cNvSpPr/>
          <p:nvPr/>
        </p:nvSpPr>
        <p:spPr>
          <a:xfrm>
            <a:off x="4558409" y="3519600"/>
            <a:ext cx="503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C</a:t>
            </a:r>
            <a:r>
              <a:rPr lang="en-US" sz="2800" baseline="-25000" dirty="0">
                <a:latin typeface="Candara" panose="020E0502030303020204" pitchFamily="34" charset="0"/>
              </a:rPr>
              <a:t>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81AC53-C8B2-4BAD-97F0-8F918DBBF41F}"/>
              </a:ext>
            </a:extLst>
          </p:cNvPr>
          <p:cNvSpPr/>
          <p:nvPr/>
        </p:nvSpPr>
        <p:spPr>
          <a:xfrm>
            <a:off x="2769743" y="3035285"/>
            <a:ext cx="373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B8B469-B850-4491-942D-26ED830E5470}"/>
              </a:ext>
            </a:extLst>
          </p:cNvPr>
          <p:cNvSpPr/>
          <p:nvPr/>
        </p:nvSpPr>
        <p:spPr>
          <a:xfrm>
            <a:off x="3251327" y="3041381"/>
            <a:ext cx="365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B3BB0-5BDF-4637-9335-A7F9C171A3AD}"/>
              </a:ext>
            </a:extLst>
          </p:cNvPr>
          <p:cNvSpPr/>
          <p:nvPr/>
        </p:nvSpPr>
        <p:spPr>
          <a:xfrm>
            <a:off x="6590150" y="1650132"/>
            <a:ext cx="37451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113"/>
            <a:r>
              <a:rPr lang="en-US" sz="3200" dirty="0">
                <a:latin typeface="Candara" panose="020E0502030303020204" pitchFamily="34" charset="0"/>
              </a:rPr>
              <a:t>Will C1 most likely move to A or B?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DEDD301-08B1-4FB8-8819-0B008254E967}"/>
              </a:ext>
            </a:extLst>
          </p:cNvPr>
          <p:cNvSpPr/>
          <p:nvPr/>
        </p:nvSpPr>
        <p:spPr>
          <a:xfrm>
            <a:off x="8572928" y="3404616"/>
            <a:ext cx="4058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3400659-6729-47E0-A4D9-E709A8943D82}"/>
              </a:ext>
            </a:extLst>
          </p:cNvPr>
          <p:cNvSpPr/>
          <p:nvPr/>
        </p:nvSpPr>
        <p:spPr>
          <a:xfrm>
            <a:off x="8591216" y="3861816"/>
            <a:ext cx="394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168154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51924-DE82-43A6-A951-BDDCE370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MLE Parameter Learning: Categorical </a:t>
            </a:r>
            <a:br>
              <a:rPr lang="en-US" dirty="0"/>
            </a:br>
            <a:r>
              <a:rPr lang="en-US" dirty="0"/>
              <a:t>(or Generalized Bernoulli)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F3147-6CB6-4F7F-8E78-959090DC2F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random variable can take on one of </a:t>
                </a:r>
                <a:r>
                  <a:rPr lang="en-US" i="1" dirty="0">
                    <a:solidFill>
                      <a:srgbClr val="7030A0"/>
                    </a:solidFill>
                  </a:rPr>
                  <a:t>M</a:t>
                </a:r>
                <a:r>
                  <a:rPr lang="en-US" dirty="0"/>
                  <a:t> possible categories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The probability of each Category </a:t>
                </a:r>
                <a:r>
                  <a:rPr lang="en-US" i="1" dirty="0">
                    <a:solidFill>
                      <a:srgbClr val="7030A0"/>
                    </a:solidFill>
                  </a:rPr>
                  <a:t>m</a:t>
                </a:r>
                <a:r>
                  <a:rPr lang="en-US" dirty="0"/>
                  <a:t>. </a:t>
                </a:r>
              </a:p>
              <a:p>
                <a:r>
                  <a:rPr lang="en-US" dirty="0"/>
                  <a:t>MLE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is the occurrence of data in Category </a:t>
                </a:r>
                <a:r>
                  <a:rPr lang="en-US" i="1" dirty="0">
                    <a:solidFill>
                      <a:srgbClr val="7030A0"/>
                    </a:solidFill>
                  </a:rPr>
                  <a:t>m</a:t>
                </a:r>
                <a:r>
                  <a:rPr lang="en-US" dirty="0"/>
                  <a:t>.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total number of data items.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F3147-6CB6-4F7F-8E78-959090DC2F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52758-5406-49C1-8E48-081E69FB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4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11167"/>
            <a:ext cx="10972800" cy="3742035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sz="2800" dirty="0"/>
              <a:t>Given the sequence: r s s s r s r</a:t>
            </a:r>
          </a:p>
          <a:p>
            <a:r>
              <a:rPr lang="en-US" sz="2800" dirty="0"/>
              <a:t>P(r) = 1: on the 1</a:t>
            </a:r>
            <a:r>
              <a:rPr lang="en-US" sz="2800" baseline="30000" dirty="0"/>
              <a:t>st</a:t>
            </a:r>
            <a:r>
              <a:rPr lang="en-US" sz="2800" dirty="0"/>
              <a:t> day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s|s</a:t>
            </a:r>
            <a:r>
              <a:rPr lang="en-US" sz="2800" dirty="0"/>
              <a:t>) = 1/2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r|s</a:t>
            </a:r>
            <a:r>
              <a:rPr lang="en-US" sz="2800" dirty="0"/>
              <a:t>) =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759D6-D56F-384C-8AC0-795E86C39A3F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B83B-61B3-8E4B-940C-8B737F68BEC9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858A19-4A10-484A-8595-2E1AD2776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897F97B-0467-2345-9919-13C99959F1E2}"/>
              </a:ext>
            </a:extLst>
          </p:cNvPr>
          <p:cNvCxnSpPr>
            <a:cxnSpLocks/>
            <a:stCxn id="15" idx="4"/>
            <a:endCxn id="13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C6E04B4-321B-B24E-92EB-646B65A38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0BD60-4810-F04E-B845-9FE8F7B4AE41}"/>
              </a:ext>
            </a:extLst>
          </p:cNvPr>
          <p:cNvSpPr/>
          <p:nvPr/>
        </p:nvSpPr>
        <p:spPr>
          <a:xfrm>
            <a:off x="3147312" y="1600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74458-C7EC-A049-8D60-D5326B9677C3}"/>
              </a:ext>
            </a:extLst>
          </p:cNvPr>
          <p:cNvSpPr/>
          <p:nvPr/>
        </p:nvSpPr>
        <p:spPr>
          <a:xfrm>
            <a:off x="5026533" y="1219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7661F-F3CE-1A4A-9F70-EFABBCB26650}"/>
              </a:ext>
            </a:extLst>
          </p:cNvPr>
          <p:cNvSpPr/>
          <p:nvPr/>
        </p:nvSpPr>
        <p:spPr>
          <a:xfrm>
            <a:off x="5055074" y="1981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5E072-08B5-E846-ACFD-F76045DFBF2A}"/>
              </a:ext>
            </a:extLst>
          </p:cNvPr>
          <p:cNvSpPr/>
          <p:nvPr/>
        </p:nvSpPr>
        <p:spPr>
          <a:xfrm>
            <a:off x="6707623" y="1600200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D710A9C-63A1-554D-B895-B48EFA64F6F2}"/>
              </a:ext>
            </a:extLst>
          </p:cNvPr>
          <p:cNvCxnSpPr>
            <a:cxnSpLocks/>
            <a:stCxn id="15" idx="7"/>
            <a:endCxn id="15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70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94714"/>
            <a:ext cx="10972800" cy="3858488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sz="2800" dirty="0"/>
              <a:t>Given the sequence: s s s s s r s s s r r</a:t>
            </a:r>
          </a:p>
          <a:p>
            <a:r>
              <a:rPr lang="en-US" sz="2800" dirty="0"/>
              <a:t>P(r) = ?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s|s</a:t>
            </a:r>
            <a:r>
              <a:rPr lang="en-US" sz="2800" dirty="0"/>
              <a:t>) = ?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r|s</a:t>
            </a:r>
            <a:r>
              <a:rPr lang="en-US" sz="2800" dirty="0"/>
              <a:t>) = ?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s|r</a:t>
            </a:r>
            <a:r>
              <a:rPr lang="en-US" sz="2800" dirty="0"/>
              <a:t>) = ?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r|r</a:t>
            </a:r>
            <a:r>
              <a:rPr lang="en-US" sz="2800" dirty="0"/>
              <a:t>) =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759D6-D56F-384C-8AC0-795E86C39A3F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B83B-61B3-8E4B-940C-8B737F68BEC9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858A19-4A10-484A-8595-2E1AD2776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897F97B-0467-2345-9919-13C99959F1E2}"/>
              </a:ext>
            </a:extLst>
          </p:cNvPr>
          <p:cNvCxnSpPr>
            <a:cxnSpLocks/>
            <a:stCxn id="15" idx="4"/>
            <a:endCxn id="13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C6E04B4-321B-B24E-92EB-646B65A38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0BD60-4810-F04E-B845-9FE8F7B4AE41}"/>
              </a:ext>
            </a:extLst>
          </p:cNvPr>
          <p:cNvSpPr/>
          <p:nvPr/>
        </p:nvSpPr>
        <p:spPr>
          <a:xfrm>
            <a:off x="3147312" y="1600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74458-C7EC-A049-8D60-D5326B9677C3}"/>
              </a:ext>
            </a:extLst>
          </p:cNvPr>
          <p:cNvSpPr/>
          <p:nvPr/>
        </p:nvSpPr>
        <p:spPr>
          <a:xfrm>
            <a:off x="5026533" y="1219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7661F-F3CE-1A4A-9F70-EFABBCB26650}"/>
              </a:ext>
            </a:extLst>
          </p:cNvPr>
          <p:cNvSpPr/>
          <p:nvPr/>
        </p:nvSpPr>
        <p:spPr>
          <a:xfrm>
            <a:off x="5055074" y="1981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5E072-08B5-E846-ACFD-F76045DFBF2A}"/>
              </a:ext>
            </a:extLst>
          </p:cNvPr>
          <p:cNvSpPr/>
          <p:nvPr/>
        </p:nvSpPr>
        <p:spPr>
          <a:xfrm>
            <a:off x="6707623" y="1600200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D710A9C-63A1-554D-B895-B48EFA64F6F2}"/>
              </a:ext>
            </a:extLst>
          </p:cNvPr>
          <p:cNvCxnSpPr>
            <a:cxnSpLocks/>
            <a:stCxn id="15" idx="7"/>
            <a:endCxn id="15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7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56614"/>
            <a:ext cx="10972800" cy="3896588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sz="2800" dirty="0"/>
              <a:t>Given the sequence: s s s s s r s s s r r</a:t>
            </a:r>
          </a:p>
          <a:p>
            <a:r>
              <a:rPr lang="en-US" sz="2800" dirty="0"/>
              <a:t>P(r) = 0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s|s</a:t>
            </a:r>
            <a:r>
              <a:rPr lang="en-US" sz="2800" dirty="0"/>
              <a:t>) = 3/4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r|s</a:t>
            </a:r>
            <a:r>
              <a:rPr lang="en-US" sz="2800" dirty="0"/>
              <a:t>) = 1/4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s|r</a:t>
            </a:r>
            <a:r>
              <a:rPr lang="en-US" sz="2800" dirty="0"/>
              <a:t>) = 1/2</a:t>
            </a:r>
          </a:p>
          <a:p>
            <a:r>
              <a:rPr lang="en-US" sz="2800" dirty="0"/>
              <a:t>P(</a:t>
            </a:r>
            <a:r>
              <a:rPr lang="en-US" sz="2800" dirty="0" err="1"/>
              <a:t>r|r</a:t>
            </a:r>
            <a:r>
              <a:rPr lang="en-US" sz="2800" dirty="0"/>
              <a:t>) =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759D6-D56F-384C-8AC0-795E86C39A3F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B83B-61B3-8E4B-940C-8B737F68BEC9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858A19-4A10-484A-8595-2E1AD2776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897F97B-0467-2345-9919-13C99959F1E2}"/>
              </a:ext>
            </a:extLst>
          </p:cNvPr>
          <p:cNvCxnSpPr>
            <a:cxnSpLocks/>
            <a:stCxn id="15" idx="4"/>
            <a:endCxn id="13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C6E04B4-321B-B24E-92EB-646B65A38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0BD60-4810-F04E-B845-9FE8F7B4AE41}"/>
              </a:ext>
            </a:extLst>
          </p:cNvPr>
          <p:cNvSpPr/>
          <p:nvPr/>
        </p:nvSpPr>
        <p:spPr>
          <a:xfrm>
            <a:off x="3147312" y="1600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74458-C7EC-A049-8D60-D5326B9677C3}"/>
              </a:ext>
            </a:extLst>
          </p:cNvPr>
          <p:cNvSpPr/>
          <p:nvPr/>
        </p:nvSpPr>
        <p:spPr>
          <a:xfrm>
            <a:off x="5026533" y="1219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7661F-F3CE-1A4A-9F70-EFABBCB26650}"/>
              </a:ext>
            </a:extLst>
          </p:cNvPr>
          <p:cNvSpPr/>
          <p:nvPr/>
        </p:nvSpPr>
        <p:spPr>
          <a:xfrm>
            <a:off x="5055074" y="1981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5E072-08B5-E846-ACFD-F76045DFBF2A}"/>
              </a:ext>
            </a:extLst>
          </p:cNvPr>
          <p:cNvSpPr/>
          <p:nvPr/>
        </p:nvSpPr>
        <p:spPr>
          <a:xfrm>
            <a:off x="6707623" y="1600200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D710A9C-63A1-554D-B895-B48EFA64F6F2}"/>
              </a:ext>
            </a:extLst>
          </p:cNvPr>
          <p:cNvCxnSpPr>
            <a:cxnSpLocks/>
            <a:stCxn id="15" idx="7"/>
            <a:endCxn id="15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5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>
            <a:normAutofit/>
          </a:bodyPr>
          <a:lstStyle/>
          <a:p>
            <a:r>
              <a:rPr lang="en-US" dirty="0"/>
              <a:t>Learning 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81524"/>
            <a:ext cx="10972800" cy="3671676"/>
          </a:xfrm>
        </p:spPr>
        <p:txBody>
          <a:bodyPr>
            <a:normAutofit lnSpcReduction="10000"/>
          </a:bodyPr>
          <a:lstStyle/>
          <a:p>
            <a:pPr marL="11113" indent="0">
              <a:buNone/>
            </a:pPr>
            <a:r>
              <a:rPr lang="en-US" dirty="0"/>
              <a:t>Given the sequence: r s s s s</a:t>
            </a:r>
          </a:p>
          <a:p>
            <a:r>
              <a:rPr lang="en-US" dirty="0"/>
              <a:t>P(r) = 1</a:t>
            </a:r>
          </a:p>
          <a:p>
            <a:r>
              <a:rPr lang="en-US" dirty="0"/>
              <a:t>P(</a:t>
            </a:r>
            <a:r>
              <a:rPr lang="en-US" dirty="0" err="1"/>
              <a:t>s|s</a:t>
            </a:r>
            <a:r>
              <a:rPr lang="en-US" dirty="0"/>
              <a:t>) = 3/3 = 1</a:t>
            </a:r>
          </a:p>
          <a:p>
            <a:r>
              <a:rPr lang="en-US" dirty="0"/>
              <a:t>P(</a:t>
            </a:r>
            <a:r>
              <a:rPr lang="en-US" dirty="0" err="1"/>
              <a:t>r|s</a:t>
            </a:r>
            <a:r>
              <a:rPr lang="en-US" dirty="0"/>
              <a:t>) = 0/3 = 0</a:t>
            </a:r>
          </a:p>
          <a:p>
            <a:r>
              <a:rPr lang="en-US" dirty="0"/>
              <a:t>P(</a:t>
            </a:r>
            <a:r>
              <a:rPr lang="en-US" dirty="0" err="1"/>
              <a:t>s|r</a:t>
            </a:r>
            <a:r>
              <a:rPr lang="en-US" dirty="0"/>
              <a:t>) = 1/1 = 1</a:t>
            </a:r>
          </a:p>
          <a:p>
            <a:r>
              <a:rPr lang="en-US" dirty="0"/>
              <a:t>P(</a:t>
            </a:r>
            <a:r>
              <a:rPr lang="en-US" dirty="0" err="1"/>
              <a:t>r|r</a:t>
            </a:r>
            <a:r>
              <a:rPr lang="en-US" dirty="0"/>
              <a:t>) = 0/1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759D6-D56F-384C-8AC0-795E86C39A3F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B83B-61B3-8E4B-940C-8B737F68BEC9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858A19-4A10-484A-8595-2E1AD2776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897F97B-0467-2345-9919-13C99959F1E2}"/>
              </a:ext>
            </a:extLst>
          </p:cNvPr>
          <p:cNvCxnSpPr>
            <a:cxnSpLocks/>
            <a:stCxn id="15" idx="4"/>
            <a:endCxn id="13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C6E04B4-321B-B24E-92EB-646B65A38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0BD60-4810-F04E-B845-9FE8F7B4AE41}"/>
              </a:ext>
            </a:extLst>
          </p:cNvPr>
          <p:cNvSpPr/>
          <p:nvPr/>
        </p:nvSpPr>
        <p:spPr>
          <a:xfrm>
            <a:off x="3147312" y="1600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74458-C7EC-A049-8D60-D5326B9677C3}"/>
              </a:ext>
            </a:extLst>
          </p:cNvPr>
          <p:cNvSpPr/>
          <p:nvPr/>
        </p:nvSpPr>
        <p:spPr>
          <a:xfrm>
            <a:off x="5026533" y="1219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7661F-F3CE-1A4A-9F70-EFABBCB26650}"/>
              </a:ext>
            </a:extLst>
          </p:cNvPr>
          <p:cNvSpPr/>
          <p:nvPr/>
        </p:nvSpPr>
        <p:spPr>
          <a:xfrm>
            <a:off x="5055074" y="1981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5E072-08B5-E846-ACFD-F76045DFBF2A}"/>
              </a:ext>
            </a:extLst>
          </p:cNvPr>
          <p:cNvSpPr/>
          <p:nvPr/>
        </p:nvSpPr>
        <p:spPr>
          <a:xfrm>
            <a:off x="6707623" y="1600200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D710A9C-63A1-554D-B895-B48EFA64F6F2}"/>
              </a:ext>
            </a:extLst>
          </p:cNvPr>
          <p:cNvCxnSpPr>
            <a:cxnSpLocks/>
            <a:stCxn id="15" idx="7"/>
            <a:endCxn id="15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92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Smoothing with 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use Bayesian learning with some prior information for categorical distribution model.</a:t>
                </a:r>
              </a:p>
              <a:p>
                <a:r>
                  <a:rPr lang="en-US" dirty="0"/>
                  <a:t>MLE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 under Laplace Smoothing with </a:t>
                </a:r>
                <a:r>
                  <a:rPr lang="en-US" i="1" dirty="0">
                    <a:solidFill>
                      <a:srgbClr val="7030A0"/>
                    </a:solidFill>
                  </a:rPr>
                  <a:t>k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3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200" i="1" dirty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32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den>
                    </m:f>
                  </m:oMath>
                </a14:m>
                <a:endParaRPr lang="en-US" sz="320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3200" dirty="0"/>
                  <a:t> is the occurrence of data in Category </a:t>
                </a:r>
                <a:r>
                  <a:rPr lang="en-US" sz="3200" i="1" dirty="0">
                    <a:solidFill>
                      <a:srgbClr val="7030A0"/>
                    </a:solidFill>
                  </a:rPr>
                  <a:t>m</a:t>
                </a:r>
                <a:r>
                  <a:rPr lang="en-US" sz="3200" dirty="0"/>
                  <a:t>. 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3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/>
                  <a:t>is the total number of data items.</a:t>
                </a:r>
              </a:p>
              <a:p>
                <a:pPr lvl="1"/>
                <a:endParaRPr lang="en-US" sz="32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 r="-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057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Laplace Smoothing with k=1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91086"/>
            <a:ext cx="10972800" cy="3762114"/>
          </a:xfrm>
        </p:spPr>
        <p:txBody>
          <a:bodyPr>
            <a:normAutofit lnSpcReduction="10000"/>
          </a:bodyPr>
          <a:lstStyle/>
          <a:p>
            <a:pPr marL="11113" indent="0">
              <a:buNone/>
            </a:pPr>
            <a:r>
              <a:rPr lang="en-US" dirty="0"/>
              <a:t>Given the sequence: r s s s s</a:t>
            </a:r>
          </a:p>
          <a:p>
            <a:r>
              <a:rPr lang="en-US" dirty="0"/>
              <a:t>P(r) = (1+1)/(1+2) = 2/3</a:t>
            </a:r>
          </a:p>
          <a:p>
            <a:r>
              <a:rPr lang="en-US" dirty="0"/>
              <a:t>P(</a:t>
            </a:r>
            <a:r>
              <a:rPr lang="en-US" dirty="0" err="1"/>
              <a:t>s|s</a:t>
            </a:r>
            <a:r>
              <a:rPr lang="en-US" dirty="0"/>
              <a:t>) = (3+1)/(3+2) = 4/5</a:t>
            </a:r>
          </a:p>
          <a:p>
            <a:r>
              <a:rPr lang="en-US" dirty="0"/>
              <a:t>P(</a:t>
            </a:r>
            <a:r>
              <a:rPr lang="en-US" dirty="0" err="1"/>
              <a:t>r|s</a:t>
            </a:r>
            <a:r>
              <a:rPr lang="en-US" dirty="0"/>
              <a:t>) = 1-4/5 = 1/5</a:t>
            </a:r>
          </a:p>
          <a:p>
            <a:r>
              <a:rPr lang="en-US" dirty="0"/>
              <a:t>P(</a:t>
            </a:r>
            <a:r>
              <a:rPr lang="en-US" dirty="0" err="1"/>
              <a:t>s|r</a:t>
            </a:r>
            <a:r>
              <a:rPr lang="en-US" dirty="0"/>
              <a:t>) = (1+1)/(1+2) = 2/3</a:t>
            </a:r>
          </a:p>
          <a:p>
            <a:r>
              <a:rPr lang="en-US" dirty="0"/>
              <a:t>P(</a:t>
            </a:r>
            <a:r>
              <a:rPr lang="en-US" dirty="0" err="1"/>
              <a:t>r|r</a:t>
            </a:r>
            <a:r>
              <a:rPr lang="en-US" dirty="0"/>
              <a:t>) = 1-2/3 = 1/3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759D6-D56F-384C-8AC0-795E86C39A3F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B83B-61B3-8E4B-940C-8B737F68BEC9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858A19-4A10-484A-8595-2E1AD2776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897F97B-0467-2345-9919-13C99959F1E2}"/>
              </a:ext>
            </a:extLst>
          </p:cNvPr>
          <p:cNvCxnSpPr>
            <a:cxnSpLocks/>
            <a:stCxn id="15" idx="4"/>
            <a:endCxn id="13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C6E04B4-321B-B24E-92EB-646B65A38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0BD60-4810-F04E-B845-9FE8F7B4AE41}"/>
              </a:ext>
            </a:extLst>
          </p:cNvPr>
          <p:cNvSpPr/>
          <p:nvPr/>
        </p:nvSpPr>
        <p:spPr>
          <a:xfrm>
            <a:off x="3147312" y="1600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74458-C7EC-A049-8D60-D5326B9677C3}"/>
              </a:ext>
            </a:extLst>
          </p:cNvPr>
          <p:cNvSpPr/>
          <p:nvPr/>
        </p:nvSpPr>
        <p:spPr>
          <a:xfrm>
            <a:off x="5026533" y="1219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7661F-F3CE-1A4A-9F70-EFABBCB26650}"/>
              </a:ext>
            </a:extLst>
          </p:cNvPr>
          <p:cNvSpPr/>
          <p:nvPr/>
        </p:nvSpPr>
        <p:spPr>
          <a:xfrm>
            <a:off x="5055074" y="1981201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5E072-08B5-E846-ACFD-F76045DFBF2A}"/>
              </a:ext>
            </a:extLst>
          </p:cNvPr>
          <p:cNvSpPr/>
          <p:nvPr/>
        </p:nvSpPr>
        <p:spPr>
          <a:xfrm>
            <a:off x="6707623" y="1600200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?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D710A9C-63A1-554D-B895-B48EFA64F6F2}"/>
              </a:ext>
            </a:extLst>
          </p:cNvPr>
          <p:cNvCxnSpPr>
            <a:cxnSpLocks/>
            <a:stCxn id="15" idx="7"/>
            <a:endCxn id="15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9BFB1A-283B-E747-B8E2-CFC551B18C0B}"/>
                  </a:ext>
                </a:extLst>
              </p:cNvPr>
              <p:cNvSpPr/>
              <p:nvPr/>
            </p:nvSpPr>
            <p:spPr>
              <a:xfrm>
                <a:off x="7855861" y="1334805"/>
                <a:ext cx="2726003" cy="13484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12700" lvl="1"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2800" baseline="-25000" dirty="0">
                  <a:latin typeface="Candara" panose="020E0502030303020204" pitchFamily="34" charset="0"/>
                </a:endParaRPr>
              </a:p>
              <a:p>
                <a:pPr marL="12700" lvl="1" algn="r"/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with k = 1, M = 2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39BFB1A-283B-E747-B8E2-CFC551B1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5861" y="1334805"/>
                <a:ext cx="2726003" cy="1348446"/>
              </a:xfrm>
              <a:prstGeom prst="rect">
                <a:avLst/>
              </a:prstGeom>
              <a:blipFill>
                <a:blip r:embed="rId3"/>
                <a:stretch>
                  <a:fillRect r="-4630" b="-121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6511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8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A989-B0CD-A841-9F6C-23DA438FA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009-1B6D-A045-B91F-EDDDCB7B7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vector:</a:t>
            </a:r>
          </a:p>
          <a:p>
            <a:pPr lvl="1"/>
            <a:r>
              <a:rPr lang="en-US" dirty="0"/>
              <a:t>x = (x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…, 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  <a:endParaRPr lang="en-US" baseline="-25000" dirty="0"/>
          </a:p>
          <a:p>
            <a:r>
              <a:rPr lang="en-US" dirty="0"/>
              <a:t>Label:</a:t>
            </a:r>
          </a:p>
          <a:p>
            <a:pPr lvl="1"/>
            <a:r>
              <a:rPr lang="en-US" dirty="0"/>
              <a:t>y</a:t>
            </a:r>
          </a:p>
          <a:p>
            <a:r>
              <a:rPr lang="en-US" dirty="0"/>
              <a:t>Feature function h: x-&gt;y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59F68-614E-4542-A143-0555B956B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13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03B97-B688-2342-9132-A8229610F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Goal of 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27A32-9EA8-C345-9EF5-FAD2BF089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BBB2F4-185C-4FE3-94A1-446139102EB1}"/>
              </a:ext>
            </a:extLst>
          </p:cNvPr>
          <p:cNvSpPr/>
          <p:nvPr/>
        </p:nvSpPr>
        <p:spPr>
          <a:xfrm>
            <a:off x="3375031" y="3202365"/>
            <a:ext cx="56234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ndara" panose="020E0502030303020204" pitchFamily="34" charset="0"/>
              </a:rPr>
              <a:t>To learn a model from the data!</a:t>
            </a:r>
          </a:p>
        </p:txBody>
      </p:sp>
    </p:spTree>
    <p:extLst>
      <p:ext uri="{BB962C8B-B14F-4D97-AF65-F5344CB8AC3E}">
        <p14:creationId xmlns:p14="http://schemas.microsoft.com/office/powerpoint/2010/main" val="2363848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A27D2-B34D-3F42-9F60-2ADB9842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D1DC4-2EDC-1743-973C-E8C6FDACF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834158"/>
            <a:ext cx="10972800" cy="2719044"/>
          </a:xfrm>
        </p:spPr>
        <p:txBody>
          <a:bodyPr/>
          <a:lstStyle/>
          <a:p>
            <a:r>
              <a:rPr lang="en-US" dirty="0"/>
              <a:t>Four data points, which function is preferable?</a:t>
            </a:r>
          </a:p>
          <a:p>
            <a:pPr lvl="1"/>
            <a:r>
              <a:rPr lang="en-US" dirty="0"/>
              <a:t>Blue curve</a:t>
            </a:r>
          </a:p>
          <a:p>
            <a:pPr lvl="1"/>
            <a:r>
              <a:rPr lang="en-US" dirty="0"/>
              <a:t>Green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C3DE5-D847-DD4F-B183-E2B903616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0DCEAD5-320A-6540-8C84-CA64D186194C}"/>
              </a:ext>
            </a:extLst>
          </p:cNvPr>
          <p:cNvSpPr>
            <a:spLocks noChangeAspect="1"/>
          </p:cNvSpPr>
          <p:nvPr/>
        </p:nvSpPr>
        <p:spPr>
          <a:xfrm>
            <a:off x="3504324" y="2725601"/>
            <a:ext cx="137160" cy="137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FB2DB6-90D2-7744-B1D2-D1226AFA3AFB}"/>
              </a:ext>
            </a:extLst>
          </p:cNvPr>
          <p:cNvSpPr>
            <a:spLocks noChangeAspect="1"/>
          </p:cNvSpPr>
          <p:nvPr/>
        </p:nvSpPr>
        <p:spPr>
          <a:xfrm>
            <a:off x="4575663" y="2344717"/>
            <a:ext cx="137160" cy="137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039F1-45E6-AE4D-A18F-EF2D5A7C38C5}"/>
              </a:ext>
            </a:extLst>
          </p:cNvPr>
          <p:cNvSpPr>
            <a:spLocks noChangeAspect="1"/>
          </p:cNvSpPr>
          <p:nvPr/>
        </p:nvSpPr>
        <p:spPr>
          <a:xfrm>
            <a:off x="5714007" y="2012209"/>
            <a:ext cx="137160" cy="137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8A4BAB3-9C36-6A4C-AD68-2E444A81AD9C}"/>
              </a:ext>
            </a:extLst>
          </p:cNvPr>
          <p:cNvSpPr>
            <a:spLocks noChangeAspect="1"/>
          </p:cNvSpPr>
          <p:nvPr/>
        </p:nvSpPr>
        <p:spPr>
          <a:xfrm>
            <a:off x="6634970" y="1633120"/>
            <a:ext cx="137160" cy="13716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63B793-A4D0-9546-BC67-346AF864F133}"/>
              </a:ext>
            </a:extLst>
          </p:cNvPr>
          <p:cNvCxnSpPr>
            <a:cxnSpLocks/>
          </p:cNvCxnSpPr>
          <p:nvPr/>
        </p:nvCxnSpPr>
        <p:spPr>
          <a:xfrm flipV="1">
            <a:off x="3072385" y="1280162"/>
            <a:ext cx="4924987" cy="1706879"/>
          </a:xfrm>
          <a:prstGeom prst="straightConnector1">
            <a:avLst/>
          </a:prstGeom>
          <a:ln w="28575">
            <a:solidFill>
              <a:srgbClr val="0000CC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Freeform 24">
            <a:extLst>
              <a:ext uri="{FF2B5EF4-FFF2-40B4-BE49-F238E27FC236}">
                <a16:creationId xmlns:a16="http://schemas.microsoft.com/office/drawing/2014/main" id="{4B91A655-7C7C-6340-98D4-852D2E1790A9}"/>
              </a:ext>
            </a:extLst>
          </p:cNvPr>
          <p:cNvSpPr/>
          <p:nvPr/>
        </p:nvSpPr>
        <p:spPr>
          <a:xfrm>
            <a:off x="3309257" y="1373320"/>
            <a:ext cx="4688114" cy="1703708"/>
          </a:xfrm>
          <a:custGeom>
            <a:avLst/>
            <a:gdLst>
              <a:gd name="connsiteX0" fmla="*/ 0 w 4688114"/>
              <a:gd name="connsiteY0" fmla="*/ 1703708 h 1703708"/>
              <a:gd name="connsiteX1" fmla="*/ 348342 w 4688114"/>
              <a:gd name="connsiteY1" fmla="*/ 1311822 h 1703708"/>
              <a:gd name="connsiteX2" fmla="*/ 769257 w 4688114"/>
              <a:gd name="connsiteY2" fmla="*/ 861880 h 1703708"/>
              <a:gd name="connsiteX3" fmla="*/ 1335314 w 4688114"/>
              <a:gd name="connsiteY3" fmla="*/ 1021537 h 1703708"/>
              <a:gd name="connsiteX4" fmla="*/ 2365828 w 4688114"/>
              <a:gd name="connsiteY4" fmla="*/ 1065080 h 1703708"/>
              <a:gd name="connsiteX5" fmla="*/ 2467428 w 4688114"/>
              <a:gd name="connsiteY5" fmla="*/ 702222 h 1703708"/>
              <a:gd name="connsiteX6" fmla="*/ 2844800 w 4688114"/>
              <a:gd name="connsiteY6" fmla="*/ 5537 h 1703708"/>
              <a:gd name="connsiteX7" fmla="*/ 3497942 w 4688114"/>
              <a:gd name="connsiteY7" fmla="*/ 397422 h 1703708"/>
              <a:gd name="connsiteX8" fmla="*/ 4688114 w 4688114"/>
              <a:gd name="connsiteY8" fmla="*/ 789308 h 1703708"/>
              <a:gd name="connsiteX0" fmla="*/ 0 w 4688114"/>
              <a:gd name="connsiteY0" fmla="*/ 1703708 h 1703708"/>
              <a:gd name="connsiteX1" fmla="*/ 348342 w 4688114"/>
              <a:gd name="connsiteY1" fmla="*/ 1311822 h 1703708"/>
              <a:gd name="connsiteX2" fmla="*/ 769257 w 4688114"/>
              <a:gd name="connsiteY2" fmla="*/ 861880 h 1703708"/>
              <a:gd name="connsiteX3" fmla="*/ 1335314 w 4688114"/>
              <a:gd name="connsiteY3" fmla="*/ 1021537 h 1703708"/>
              <a:gd name="connsiteX4" fmla="*/ 2061028 w 4688114"/>
              <a:gd name="connsiteY4" fmla="*/ 1094108 h 1703708"/>
              <a:gd name="connsiteX5" fmla="*/ 2467428 w 4688114"/>
              <a:gd name="connsiteY5" fmla="*/ 702222 h 1703708"/>
              <a:gd name="connsiteX6" fmla="*/ 2844800 w 4688114"/>
              <a:gd name="connsiteY6" fmla="*/ 5537 h 1703708"/>
              <a:gd name="connsiteX7" fmla="*/ 3497942 w 4688114"/>
              <a:gd name="connsiteY7" fmla="*/ 397422 h 1703708"/>
              <a:gd name="connsiteX8" fmla="*/ 4688114 w 4688114"/>
              <a:gd name="connsiteY8" fmla="*/ 789308 h 1703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8114" h="1703708">
                <a:moveTo>
                  <a:pt x="0" y="1703708"/>
                </a:moveTo>
                <a:cubicBezTo>
                  <a:pt x="110066" y="1577917"/>
                  <a:pt x="220133" y="1452127"/>
                  <a:pt x="348342" y="1311822"/>
                </a:cubicBezTo>
                <a:cubicBezTo>
                  <a:pt x="476551" y="1171517"/>
                  <a:pt x="604762" y="910261"/>
                  <a:pt x="769257" y="861880"/>
                </a:cubicBezTo>
                <a:cubicBezTo>
                  <a:pt x="933752" y="813499"/>
                  <a:pt x="1120019" y="982832"/>
                  <a:pt x="1335314" y="1021537"/>
                </a:cubicBezTo>
                <a:cubicBezTo>
                  <a:pt x="1550609" y="1060242"/>
                  <a:pt x="1872342" y="1147327"/>
                  <a:pt x="2061028" y="1094108"/>
                </a:cubicBezTo>
                <a:cubicBezTo>
                  <a:pt x="2249714" y="1040889"/>
                  <a:pt x="2336799" y="883650"/>
                  <a:pt x="2467428" y="702222"/>
                </a:cubicBezTo>
                <a:cubicBezTo>
                  <a:pt x="2598057" y="520794"/>
                  <a:pt x="2673048" y="56337"/>
                  <a:pt x="2844800" y="5537"/>
                </a:cubicBezTo>
                <a:cubicBezTo>
                  <a:pt x="3016552" y="-45263"/>
                  <a:pt x="3190723" y="266793"/>
                  <a:pt x="3497942" y="397422"/>
                </a:cubicBezTo>
                <a:cubicBezTo>
                  <a:pt x="3805161" y="528050"/>
                  <a:pt x="4246637" y="658679"/>
                  <a:pt x="4688114" y="789308"/>
                </a:cubicBezTo>
              </a:path>
            </a:pathLst>
          </a:custGeom>
          <a:noFill/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1187B27-F068-4825-B42F-EE54A4F66690}"/>
              </a:ext>
            </a:extLst>
          </p:cNvPr>
          <p:cNvCxnSpPr>
            <a:cxnSpLocks/>
          </p:cNvCxnSpPr>
          <p:nvPr/>
        </p:nvCxnSpPr>
        <p:spPr>
          <a:xfrm flipV="1">
            <a:off x="2941146" y="1026824"/>
            <a:ext cx="0" cy="22389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C0E438F-2DCA-4424-9AD2-C0423FEBD3EE}"/>
              </a:ext>
            </a:extLst>
          </p:cNvPr>
          <p:cNvCxnSpPr>
            <a:cxnSpLocks/>
          </p:cNvCxnSpPr>
          <p:nvPr/>
        </p:nvCxnSpPr>
        <p:spPr>
          <a:xfrm flipV="1">
            <a:off x="2941146" y="3284203"/>
            <a:ext cx="5334000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787146D-FB9A-4145-ACD5-44030AF7E09E}"/>
              </a:ext>
            </a:extLst>
          </p:cNvPr>
          <p:cNvSpPr/>
          <p:nvPr/>
        </p:nvSpPr>
        <p:spPr>
          <a:xfrm>
            <a:off x="8252019" y="3000494"/>
            <a:ext cx="3658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C31568-0A43-4B77-A72C-EA8FA556FFC4}"/>
              </a:ext>
            </a:extLst>
          </p:cNvPr>
          <p:cNvSpPr/>
          <p:nvPr/>
        </p:nvSpPr>
        <p:spPr>
          <a:xfrm>
            <a:off x="2488367" y="949597"/>
            <a:ext cx="351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69CA8-EFAA-44AF-A20A-3562FAA84935}"/>
              </a:ext>
            </a:extLst>
          </p:cNvPr>
          <p:cNvSpPr/>
          <p:nvPr/>
        </p:nvSpPr>
        <p:spPr>
          <a:xfrm>
            <a:off x="4368038" y="5013770"/>
            <a:ext cx="48081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Occam’s (or Ockham’s) Razor: </a:t>
            </a:r>
          </a:p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Everything else being equal, choose the less complex hypothesis.</a:t>
            </a:r>
          </a:p>
        </p:txBody>
      </p:sp>
    </p:spTree>
    <p:extLst>
      <p:ext uri="{BB962C8B-B14F-4D97-AF65-F5344CB8AC3E}">
        <p14:creationId xmlns:p14="http://schemas.microsoft.com/office/powerpoint/2010/main" val="168659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F280-AA50-9F4E-A67B-46AD6313A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Error vs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24E56-CB3E-2A47-B199-962941335F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5334001"/>
          </a:xfrm>
        </p:spPr>
        <p:txBody>
          <a:bodyPr/>
          <a:lstStyle/>
          <a:p>
            <a:r>
              <a:rPr lang="en-US" dirty="0"/>
              <a:t>Data set: training set (80%); test set (20%)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5B679-BE4B-C445-9316-B3A133379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B3D9637-E5E0-504A-B64B-8322A0742986}"/>
              </a:ext>
            </a:extLst>
          </p:cNvPr>
          <p:cNvCxnSpPr>
            <a:cxnSpLocks/>
          </p:cNvCxnSpPr>
          <p:nvPr/>
        </p:nvCxnSpPr>
        <p:spPr>
          <a:xfrm flipV="1">
            <a:off x="3050874" y="3153438"/>
            <a:ext cx="0" cy="22389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828C142-32E1-6C4E-8EE1-AE25150E8963}"/>
              </a:ext>
            </a:extLst>
          </p:cNvPr>
          <p:cNvCxnSpPr>
            <a:cxnSpLocks/>
          </p:cNvCxnSpPr>
          <p:nvPr/>
        </p:nvCxnSpPr>
        <p:spPr>
          <a:xfrm flipV="1">
            <a:off x="3050874" y="5410817"/>
            <a:ext cx="5334000" cy="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Freeform 7">
            <a:extLst>
              <a:ext uri="{FF2B5EF4-FFF2-40B4-BE49-F238E27FC236}">
                <a16:creationId xmlns:a16="http://schemas.microsoft.com/office/drawing/2014/main" id="{E1C94E13-5EAE-FF45-8B1D-9690B05C2FB5}"/>
              </a:ext>
            </a:extLst>
          </p:cNvPr>
          <p:cNvSpPr/>
          <p:nvPr/>
        </p:nvSpPr>
        <p:spPr>
          <a:xfrm>
            <a:off x="3557556" y="3447430"/>
            <a:ext cx="4073236" cy="1717964"/>
          </a:xfrm>
          <a:custGeom>
            <a:avLst/>
            <a:gdLst>
              <a:gd name="connsiteX0" fmla="*/ 0 w 4073236"/>
              <a:gd name="connsiteY0" fmla="*/ 0 h 1717964"/>
              <a:gd name="connsiteX1" fmla="*/ 1052945 w 4073236"/>
              <a:gd name="connsiteY1" fmla="*/ 1385455 h 1717964"/>
              <a:gd name="connsiteX2" fmla="*/ 4073236 w 4073236"/>
              <a:gd name="connsiteY2" fmla="*/ 1717964 h 1717964"/>
              <a:gd name="connsiteX0" fmla="*/ 0 w 4073236"/>
              <a:gd name="connsiteY0" fmla="*/ 0 h 1747760"/>
              <a:gd name="connsiteX1" fmla="*/ 1413163 w 4073236"/>
              <a:gd name="connsiteY1" fmla="*/ 1579419 h 1747760"/>
              <a:gd name="connsiteX2" fmla="*/ 4073236 w 4073236"/>
              <a:gd name="connsiteY2" fmla="*/ 1717964 h 1747760"/>
              <a:gd name="connsiteX0" fmla="*/ 0 w 4073236"/>
              <a:gd name="connsiteY0" fmla="*/ 0 h 1722191"/>
              <a:gd name="connsiteX1" fmla="*/ 1524000 w 4073236"/>
              <a:gd name="connsiteY1" fmla="*/ 1524001 h 1722191"/>
              <a:gd name="connsiteX2" fmla="*/ 4073236 w 4073236"/>
              <a:gd name="connsiteY2" fmla="*/ 1717964 h 1722191"/>
              <a:gd name="connsiteX0" fmla="*/ 0 w 4073236"/>
              <a:gd name="connsiteY0" fmla="*/ 0 h 1717964"/>
              <a:gd name="connsiteX1" fmla="*/ 1524000 w 4073236"/>
              <a:gd name="connsiteY1" fmla="*/ 1524001 h 1717964"/>
              <a:gd name="connsiteX2" fmla="*/ 4073236 w 4073236"/>
              <a:gd name="connsiteY2" fmla="*/ 1717964 h 1717964"/>
              <a:gd name="connsiteX0" fmla="*/ 0 w 4073236"/>
              <a:gd name="connsiteY0" fmla="*/ 0 h 1717964"/>
              <a:gd name="connsiteX1" fmla="*/ 1524000 w 4073236"/>
              <a:gd name="connsiteY1" fmla="*/ 1524001 h 1717964"/>
              <a:gd name="connsiteX2" fmla="*/ 4073236 w 4073236"/>
              <a:gd name="connsiteY2" fmla="*/ 1717964 h 1717964"/>
              <a:gd name="connsiteX0" fmla="*/ 0 w 4073236"/>
              <a:gd name="connsiteY0" fmla="*/ 0 h 1717964"/>
              <a:gd name="connsiteX1" fmla="*/ 1524000 w 4073236"/>
              <a:gd name="connsiteY1" fmla="*/ 1524001 h 1717964"/>
              <a:gd name="connsiteX2" fmla="*/ 4073236 w 4073236"/>
              <a:gd name="connsiteY2" fmla="*/ 1717964 h 1717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73236" h="1717964">
                <a:moveTo>
                  <a:pt x="0" y="0"/>
                </a:moveTo>
                <a:cubicBezTo>
                  <a:pt x="390236" y="549565"/>
                  <a:pt x="872836" y="1265383"/>
                  <a:pt x="1524000" y="1524001"/>
                </a:cubicBezTo>
                <a:cubicBezTo>
                  <a:pt x="2175164" y="1782619"/>
                  <a:pt x="2902527" y="1694873"/>
                  <a:pt x="4073236" y="1717964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0360E68-88F8-A447-A8B8-854A2AC40AC1}"/>
              </a:ext>
            </a:extLst>
          </p:cNvPr>
          <p:cNvSpPr/>
          <p:nvPr/>
        </p:nvSpPr>
        <p:spPr>
          <a:xfrm>
            <a:off x="3557557" y="3426567"/>
            <a:ext cx="3962400" cy="1849664"/>
          </a:xfrm>
          <a:custGeom>
            <a:avLst/>
            <a:gdLst>
              <a:gd name="connsiteX0" fmla="*/ 0 w 3768437"/>
              <a:gd name="connsiteY0" fmla="*/ 1856509 h 1856509"/>
              <a:gd name="connsiteX1" fmla="*/ 2770909 w 3768437"/>
              <a:gd name="connsiteY1" fmla="*/ 1468582 h 1856509"/>
              <a:gd name="connsiteX2" fmla="*/ 3768437 w 3768437"/>
              <a:gd name="connsiteY2" fmla="*/ 0 h 1856509"/>
              <a:gd name="connsiteX0" fmla="*/ 0 w 3768437"/>
              <a:gd name="connsiteY0" fmla="*/ 1856509 h 1856509"/>
              <a:gd name="connsiteX1" fmla="*/ 2272146 w 3768437"/>
              <a:gd name="connsiteY1" fmla="*/ 1607127 h 1856509"/>
              <a:gd name="connsiteX2" fmla="*/ 3768437 w 3768437"/>
              <a:gd name="connsiteY2" fmla="*/ 0 h 1856509"/>
              <a:gd name="connsiteX0" fmla="*/ 0 w 3768437"/>
              <a:gd name="connsiteY0" fmla="*/ 1856509 h 1856509"/>
              <a:gd name="connsiteX1" fmla="*/ 2272146 w 3768437"/>
              <a:gd name="connsiteY1" fmla="*/ 1607127 h 1856509"/>
              <a:gd name="connsiteX2" fmla="*/ 3768437 w 3768437"/>
              <a:gd name="connsiteY2" fmla="*/ 0 h 1856509"/>
              <a:gd name="connsiteX0" fmla="*/ 0 w 3768437"/>
              <a:gd name="connsiteY0" fmla="*/ 1856509 h 1856509"/>
              <a:gd name="connsiteX1" fmla="*/ 2161309 w 3768437"/>
              <a:gd name="connsiteY1" fmla="*/ 1579316 h 1856509"/>
              <a:gd name="connsiteX2" fmla="*/ 3768437 w 3768437"/>
              <a:gd name="connsiteY2" fmla="*/ 0 h 1856509"/>
              <a:gd name="connsiteX0" fmla="*/ 0 w 3768437"/>
              <a:gd name="connsiteY0" fmla="*/ 1856509 h 1856509"/>
              <a:gd name="connsiteX1" fmla="*/ 2161309 w 3768437"/>
              <a:gd name="connsiteY1" fmla="*/ 1579316 h 1856509"/>
              <a:gd name="connsiteX2" fmla="*/ 3768437 w 3768437"/>
              <a:gd name="connsiteY2" fmla="*/ 0 h 1856509"/>
              <a:gd name="connsiteX0" fmla="*/ 0 w 3768437"/>
              <a:gd name="connsiteY0" fmla="*/ 1856509 h 1856509"/>
              <a:gd name="connsiteX1" fmla="*/ 2161309 w 3768437"/>
              <a:gd name="connsiteY1" fmla="*/ 1579316 h 1856509"/>
              <a:gd name="connsiteX2" fmla="*/ 3768437 w 3768437"/>
              <a:gd name="connsiteY2" fmla="*/ 0 h 1856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8437" h="1856509">
                <a:moveTo>
                  <a:pt x="0" y="1856509"/>
                </a:moveTo>
                <a:cubicBezTo>
                  <a:pt x="1071418" y="1817254"/>
                  <a:pt x="1422399" y="1861025"/>
                  <a:pt x="2161309" y="1579316"/>
                </a:cubicBezTo>
                <a:cubicBezTo>
                  <a:pt x="2900219" y="1297607"/>
                  <a:pt x="3390455" y="565014"/>
                  <a:pt x="3768437" y="0"/>
                </a:cubicBez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900182CF-9E33-5642-90CB-4EF255D3469A}"/>
              </a:ext>
            </a:extLst>
          </p:cNvPr>
          <p:cNvSpPr/>
          <p:nvPr/>
        </p:nvSpPr>
        <p:spPr>
          <a:xfrm>
            <a:off x="3557556" y="3142632"/>
            <a:ext cx="3962401" cy="1718040"/>
          </a:xfrm>
          <a:custGeom>
            <a:avLst/>
            <a:gdLst>
              <a:gd name="connsiteX0" fmla="*/ 0 w 3823854"/>
              <a:gd name="connsiteY0" fmla="*/ 55418 h 1718039"/>
              <a:gd name="connsiteX1" fmla="*/ 1995054 w 3823854"/>
              <a:gd name="connsiteY1" fmla="*/ 1717964 h 1718039"/>
              <a:gd name="connsiteX2" fmla="*/ 3823854 w 3823854"/>
              <a:gd name="connsiteY2" fmla="*/ 0 h 1718039"/>
              <a:gd name="connsiteX0" fmla="*/ 0 w 3823854"/>
              <a:gd name="connsiteY0" fmla="*/ 55418 h 1690333"/>
              <a:gd name="connsiteX1" fmla="*/ 1834613 w 3823854"/>
              <a:gd name="connsiteY1" fmla="*/ 1690255 h 1690333"/>
              <a:gd name="connsiteX2" fmla="*/ 3823854 w 3823854"/>
              <a:gd name="connsiteY2" fmla="*/ 0 h 1690333"/>
              <a:gd name="connsiteX0" fmla="*/ 0 w 3823854"/>
              <a:gd name="connsiteY0" fmla="*/ 55418 h 1718040"/>
              <a:gd name="connsiteX1" fmla="*/ 1914833 w 3823854"/>
              <a:gd name="connsiteY1" fmla="*/ 1717965 h 1718040"/>
              <a:gd name="connsiteX2" fmla="*/ 3823854 w 3823854"/>
              <a:gd name="connsiteY2" fmla="*/ 0 h 171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23854" h="1718040">
                <a:moveTo>
                  <a:pt x="0" y="55418"/>
                </a:moveTo>
                <a:cubicBezTo>
                  <a:pt x="678872" y="891309"/>
                  <a:pt x="1277524" y="1727201"/>
                  <a:pt x="1914833" y="1717965"/>
                </a:cubicBezTo>
                <a:cubicBezTo>
                  <a:pt x="2552142" y="1708729"/>
                  <a:pt x="3228108" y="854364"/>
                  <a:pt x="3823854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A1283C-9ECB-6946-83EA-7FA4BAFB2ACF}"/>
              </a:ext>
            </a:extLst>
          </p:cNvPr>
          <p:cNvSpPr/>
          <p:nvPr/>
        </p:nvSpPr>
        <p:spPr>
          <a:xfrm>
            <a:off x="7519957" y="5517695"/>
            <a:ext cx="128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  <a:sym typeface="Wingdings" pitchFamily="2" charset="2"/>
              </a:rPr>
              <a:t>Complexity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AF430E-54F2-D243-807D-85A4BB3CE10C}"/>
              </a:ext>
            </a:extLst>
          </p:cNvPr>
          <p:cNvSpPr/>
          <p:nvPr/>
        </p:nvSpPr>
        <p:spPr>
          <a:xfrm>
            <a:off x="2284604" y="3241901"/>
            <a:ext cx="678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  <a:sym typeface="Wingdings" pitchFamily="2" charset="2"/>
              </a:rPr>
              <a:t>Error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A20123-B49E-5D4D-8DCB-83D880224A68}"/>
              </a:ext>
            </a:extLst>
          </p:cNvPr>
          <p:cNvSpPr/>
          <p:nvPr/>
        </p:nvSpPr>
        <p:spPr>
          <a:xfrm>
            <a:off x="6833328" y="4352870"/>
            <a:ext cx="20160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  <a:sym typeface="Wingdings" pitchFamily="2" charset="2"/>
              </a:rPr>
              <a:t>Training error </a:t>
            </a:r>
          </a:p>
          <a:p>
            <a:pPr algn="ctr"/>
            <a:r>
              <a:rPr lang="en-US" sz="2400" dirty="0">
                <a:latin typeface="Candara" panose="020E0502030303020204" pitchFamily="34" charset="0"/>
                <a:sym typeface="Wingdings" pitchFamily="2" charset="2"/>
              </a:rPr>
              <a:t>(training set)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E1F092-2BAA-5E41-9805-8337B6DD850E}"/>
              </a:ext>
            </a:extLst>
          </p:cNvPr>
          <p:cNvSpPr/>
          <p:nvPr/>
        </p:nvSpPr>
        <p:spPr>
          <a:xfrm>
            <a:off x="7248972" y="3745172"/>
            <a:ext cx="2331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  <a:sym typeface="Wingdings" pitchFamily="2" charset="2"/>
              </a:rPr>
              <a:t>Overfitting error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37C7B-C08A-2A4F-AC27-E38F218824BB}"/>
              </a:ext>
            </a:extLst>
          </p:cNvPr>
          <p:cNvSpPr/>
          <p:nvPr/>
        </p:nvSpPr>
        <p:spPr>
          <a:xfrm>
            <a:off x="5355693" y="2595571"/>
            <a:ext cx="28552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sym typeface="Wingdings" pitchFamily="2" charset="2"/>
              </a:rPr>
              <a:t>Generalization error 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  <a:sym typeface="Wingdings" pitchFamily="2" charset="2"/>
              </a:rPr>
              <a:t>(test set)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A519ED-BBC2-FD45-AADE-CEA869082DA8}"/>
              </a:ext>
            </a:extLst>
          </p:cNvPr>
          <p:cNvSpPr/>
          <p:nvPr/>
        </p:nvSpPr>
        <p:spPr>
          <a:xfrm>
            <a:off x="5285714" y="5165394"/>
            <a:ext cx="3962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ndara" panose="020E0502030303020204" pitchFamily="34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88007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6482A-5C8F-5144-A606-F7C7EB60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8711D-B0A6-2542-B34E-562325886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Output: discrete labels.</a:t>
            </a:r>
          </a:p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Output: continuous value.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1E911-9657-4545-9C3C-04DC09027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76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Classification with Naive Bayes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327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7C8FA-FEEE-2041-8D1A-1988F111E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Spam Detection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E8709-54DD-AE47-AB3D-2C54CC01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2"/>
            <a:ext cx="10972800" cy="4148426"/>
          </a:xfrm>
        </p:spPr>
        <p:txBody>
          <a:bodyPr>
            <a:normAutofit fontScale="62500" lnSpcReduction="20000"/>
          </a:bodyPr>
          <a:lstStyle/>
          <a:p>
            <a:pPr marL="11113" indent="0">
              <a:buNone/>
            </a:pPr>
            <a:r>
              <a:rPr lang="en-US" sz="3800" cap="small" dirty="0"/>
              <a:t>Spam:</a:t>
            </a:r>
            <a:r>
              <a:rPr lang="en-US" dirty="0"/>
              <a:t> </a:t>
            </a:r>
          </a:p>
          <a:p>
            <a:pPr marL="239713" indent="-228600"/>
            <a:r>
              <a:rPr lang="en-US" dirty="0"/>
              <a:t>Wholesale Fashion Watches -57% today. Designer watches for cheap ... </a:t>
            </a:r>
          </a:p>
          <a:p>
            <a:pPr marL="239713" indent="-228600"/>
            <a:r>
              <a:rPr lang="en-US" dirty="0"/>
              <a:t>You can buy ViagraFr$1.85 All Medications at unbeatable prices! ... </a:t>
            </a:r>
          </a:p>
          <a:p>
            <a:pPr marL="239713" indent="-228600"/>
            <a:r>
              <a:rPr lang="en-US" dirty="0"/>
              <a:t>WE CAN TREAT ANYTHING YOU SUFFER FROM JUST TRUST US ... </a:t>
            </a:r>
          </a:p>
          <a:p>
            <a:pPr marL="239713" indent="-228600"/>
            <a:r>
              <a:rPr lang="en-US" dirty="0" err="1"/>
              <a:t>Sta.rt</a:t>
            </a:r>
            <a:r>
              <a:rPr lang="en-US" dirty="0"/>
              <a:t> earn*</a:t>
            </a:r>
            <a:r>
              <a:rPr lang="en-US" dirty="0" err="1"/>
              <a:t>ing</a:t>
            </a:r>
            <a:r>
              <a:rPr lang="en-US" dirty="0"/>
              <a:t> the salary </a:t>
            </a:r>
            <a:r>
              <a:rPr lang="en-US" dirty="0" err="1"/>
              <a:t>yo,u</a:t>
            </a:r>
            <a:r>
              <a:rPr lang="en-US" dirty="0"/>
              <a:t> d-</a:t>
            </a:r>
            <a:r>
              <a:rPr lang="en-US" dirty="0" err="1"/>
              <a:t>eserve</a:t>
            </a:r>
            <a:r>
              <a:rPr lang="en-US" dirty="0"/>
              <a:t> by </a:t>
            </a:r>
            <a:r>
              <a:rPr lang="en-US" dirty="0" err="1"/>
              <a:t>o’btaining</a:t>
            </a:r>
            <a:r>
              <a:rPr lang="en-US" dirty="0"/>
              <a:t> the </a:t>
            </a:r>
            <a:r>
              <a:rPr lang="en-US" dirty="0" err="1"/>
              <a:t>prope,r</a:t>
            </a:r>
            <a:r>
              <a:rPr lang="en-US" dirty="0"/>
              <a:t> </a:t>
            </a:r>
            <a:r>
              <a:rPr lang="en-US" dirty="0" err="1"/>
              <a:t>crede’ntials</a:t>
            </a:r>
            <a:r>
              <a:rPr lang="en-US" dirty="0"/>
              <a:t>!</a:t>
            </a:r>
          </a:p>
          <a:p>
            <a:pPr marL="11113" indent="0">
              <a:buNone/>
            </a:pPr>
            <a:r>
              <a:rPr lang="en-US" sz="3800" cap="small" dirty="0"/>
              <a:t>Ham:</a:t>
            </a:r>
            <a:r>
              <a:rPr lang="en-US" dirty="0"/>
              <a:t> </a:t>
            </a:r>
          </a:p>
          <a:p>
            <a:pPr marL="239713" indent="-228600"/>
            <a:r>
              <a:rPr lang="en-US" dirty="0"/>
              <a:t>The practical significance of hypertree width in identifying more ... </a:t>
            </a:r>
          </a:p>
          <a:p>
            <a:pPr marL="239713" indent="-228600"/>
            <a:r>
              <a:rPr lang="en-US" dirty="0"/>
              <a:t>Abstract: We will motivate the problem of social identity clustering: ... </a:t>
            </a:r>
          </a:p>
          <a:p>
            <a:pPr marL="239713" indent="-228600"/>
            <a:r>
              <a:rPr lang="en-US" dirty="0"/>
              <a:t>Good to see you my friend. Hey Peter, It was good to hear from you. ... </a:t>
            </a:r>
          </a:p>
          <a:p>
            <a:pPr marL="239713" indent="-228600"/>
            <a:r>
              <a:rPr lang="en-US" dirty="0"/>
              <a:t>PDS implies convexity of the resulting optimization problem (Kernel Ridge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FCC61-1CA2-FB4E-816C-268A2894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10D806B-36DE-4248-86C9-6BB4DD486DFE}"/>
              </a:ext>
            </a:extLst>
          </p:cNvPr>
          <p:cNvSpPr/>
          <p:nvPr/>
        </p:nvSpPr>
        <p:spPr>
          <a:xfrm>
            <a:off x="3852864" y="5861885"/>
            <a:ext cx="1365251" cy="493486"/>
          </a:xfrm>
          <a:prstGeom prst="roundRect">
            <a:avLst/>
          </a:prstGeom>
          <a:ln w="38100">
            <a:solidFill>
              <a:srgbClr val="008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An email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595928-067D-2045-9086-40817BA75DF6}"/>
              </a:ext>
            </a:extLst>
          </p:cNvPr>
          <p:cNvSpPr/>
          <p:nvPr/>
        </p:nvSpPr>
        <p:spPr>
          <a:xfrm>
            <a:off x="6286263" y="5723651"/>
            <a:ext cx="8353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>
                <a:latin typeface="Candara" panose="020E0502030303020204" pitchFamily="34" charset="0"/>
              </a:rPr>
              <a:t>Spam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95B703-DCD3-704A-99D5-D4481CD90DB0}"/>
              </a:ext>
            </a:extLst>
          </p:cNvPr>
          <p:cNvSpPr/>
          <p:nvPr/>
        </p:nvSpPr>
        <p:spPr>
          <a:xfrm>
            <a:off x="6286261" y="6079675"/>
            <a:ext cx="747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cap="small" dirty="0">
                <a:latin typeface="Candara" panose="020E0502030303020204" pitchFamily="34" charset="0"/>
              </a:rPr>
              <a:t>Ham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6DD59C-AA03-884A-B148-B2163977CB5F}"/>
              </a:ext>
            </a:extLst>
          </p:cNvPr>
          <p:cNvCxnSpPr>
            <a:cxnSpLocks/>
            <a:stCxn id="9" idx="7"/>
            <a:endCxn id="6" idx="1"/>
          </p:cNvCxnSpPr>
          <p:nvPr/>
        </p:nvCxnSpPr>
        <p:spPr>
          <a:xfrm flipV="1">
            <a:off x="5629366" y="5954483"/>
            <a:ext cx="656896" cy="1218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FE864C8-9F69-884A-95E6-016E69460097}"/>
              </a:ext>
            </a:extLst>
          </p:cNvPr>
          <p:cNvSpPr/>
          <p:nvPr/>
        </p:nvSpPr>
        <p:spPr>
          <a:xfrm>
            <a:off x="5551317" y="6062908"/>
            <a:ext cx="91440" cy="91440"/>
          </a:xfrm>
          <a:prstGeom prst="ellipse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EA19AD0-8CE9-A248-ACA2-2F0BA7A80DBB}"/>
              </a:ext>
            </a:extLst>
          </p:cNvPr>
          <p:cNvCxnSpPr>
            <a:cxnSpLocks/>
            <a:stCxn id="9" idx="4"/>
            <a:endCxn id="7" idx="1"/>
          </p:cNvCxnSpPr>
          <p:nvPr/>
        </p:nvCxnSpPr>
        <p:spPr>
          <a:xfrm>
            <a:off x="5597037" y="6154349"/>
            <a:ext cx="689224" cy="15615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A0C646-8D79-6347-B1D8-B670F8182726}"/>
              </a:ext>
            </a:extLst>
          </p:cNvPr>
          <p:cNvCxnSpPr>
            <a:cxnSpLocks/>
            <a:stCxn id="5" idx="3"/>
            <a:endCxn id="9" idx="2"/>
          </p:cNvCxnSpPr>
          <p:nvPr/>
        </p:nvCxnSpPr>
        <p:spPr>
          <a:xfrm>
            <a:off x="5218115" y="6108628"/>
            <a:ext cx="3332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501FC2-80A7-6F43-AB5F-A522975E3FCE}"/>
              </a:ext>
            </a:extLst>
          </p:cNvPr>
          <p:cNvSpPr/>
          <p:nvPr/>
        </p:nvSpPr>
        <p:spPr>
          <a:xfrm>
            <a:off x="5249894" y="5731119"/>
            <a:ext cx="288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91396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7A10B-8FA3-9944-815A-2AC84F9AF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36E5604-FC9C-9549-B673-93F24DC73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counts the frequency of words.</a:t>
            </a:r>
          </a:p>
          <a:p>
            <a:r>
              <a:rPr lang="en-US" dirty="0"/>
              <a:t>The order of the words in a message is ignored.</a:t>
            </a:r>
          </a:p>
          <a:p>
            <a:r>
              <a:rPr lang="en-US" dirty="0"/>
              <a:t>It is a simplified model.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470A6-78F6-9D43-A429-502485E7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646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3927-0EDB-2540-9C86-C9FAE50A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729163"/>
            <a:ext cx="10972800" cy="1824039"/>
          </a:xfrm>
        </p:spPr>
        <p:txBody>
          <a:bodyPr>
            <a:normAutofit/>
          </a:bodyPr>
          <a:lstStyle/>
          <a:p>
            <a:r>
              <a:rPr lang="en-US" dirty="0"/>
              <a:t>Size of vocabulary: 12</a:t>
            </a:r>
          </a:p>
          <a:p>
            <a:r>
              <a:rPr lang="en-US" dirty="0"/>
              <a:t>P(E=spam) for a random email E: 3/8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4810-99D9-1D4D-BADB-2EE9DE129CE5}"/>
              </a:ext>
            </a:extLst>
          </p:cNvPr>
          <p:cNvSpPr/>
          <p:nvPr/>
        </p:nvSpPr>
        <p:spPr>
          <a:xfrm>
            <a:off x="2334911" y="1674897"/>
            <a:ext cx="3262432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8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8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13523-2904-2B47-AAB4-6716F9FBA18C}"/>
              </a:ext>
            </a:extLst>
          </p:cNvPr>
          <p:cNvSpPr/>
          <p:nvPr/>
        </p:nvSpPr>
        <p:spPr>
          <a:xfrm>
            <a:off x="6198695" y="1674897"/>
            <a:ext cx="3530134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8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8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8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8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DBB9B-CDED-0B48-97EB-FDC4C1C5EFEA}"/>
              </a:ext>
            </a:extLst>
          </p:cNvPr>
          <p:cNvSpPr/>
          <p:nvPr/>
        </p:nvSpPr>
        <p:spPr>
          <a:xfrm>
            <a:off x="3256088" y="11209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3ECD4B-C74F-884A-BD87-848D3E186C3C}"/>
              </a:ext>
            </a:extLst>
          </p:cNvPr>
          <p:cNvSpPr/>
          <p:nvPr/>
        </p:nvSpPr>
        <p:spPr>
          <a:xfrm>
            <a:off x="7299171" y="11209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</p:spTree>
    <p:extLst>
      <p:ext uri="{BB962C8B-B14F-4D97-AF65-F5344CB8AC3E}">
        <p14:creationId xmlns:p14="http://schemas.microsoft.com/office/powerpoint/2010/main" val="2247509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AF36-0A0F-F04B-832F-8DA29693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5C06-5F8C-C841-A91C-2EFCFC34D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Prior distribution of Spam and Ham: P(s), P(h)</a:t>
            </a:r>
          </a:p>
          <a:p>
            <a:pPr lvl="1"/>
            <a:r>
              <a:rPr lang="en-US" dirty="0"/>
              <a:t>Likelihood:  P(</a:t>
            </a:r>
            <a:r>
              <a:rPr lang="en-US" dirty="0" err="1"/>
              <a:t>w|s</a:t>
            </a:r>
            <a:r>
              <a:rPr lang="en-US" dirty="0"/>
              <a:t>) and P(</a:t>
            </a:r>
            <a:r>
              <a:rPr lang="en-US" dirty="0" err="1"/>
              <a:t>w|h</a:t>
            </a:r>
            <a:r>
              <a:rPr lang="en-US" dirty="0"/>
              <a:t>) for any word w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Posterior: P(</a:t>
            </a:r>
            <a:r>
              <a:rPr lang="en-US" dirty="0" err="1"/>
              <a:t>s|X</a:t>
            </a:r>
            <a:r>
              <a:rPr lang="en-US" dirty="0"/>
              <a:t>), X is bag of words.</a:t>
            </a:r>
          </a:p>
          <a:p>
            <a:r>
              <a:rPr lang="en-US" dirty="0"/>
              <a:t>Naive Bayes Network</a:t>
            </a:r>
          </a:p>
          <a:p>
            <a:pPr lvl="1"/>
            <a:r>
              <a:rPr lang="en-US" dirty="0"/>
              <a:t>Naïve due to independence assumption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4EBB3-104E-7D43-9344-52E0C98A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148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AAF36-0A0F-F04B-832F-8DA29693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75C06-5F8C-C841-A91C-2EFCFC34D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parameters at most are required for the Bayes network with 12 words in the dictionary?</a:t>
            </a:r>
          </a:p>
          <a:p>
            <a:pPr lvl="1"/>
            <a:r>
              <a:rPr lang="en-US" dirty="0"/>
              <a:t>1 prior: P(s) or P(h)</a:t>
            </a:r>
          </a:p>
          <a:p>
            <a:pPr lvl="1"/>
            <a:r>
              <a:rPr lang="en-US" dirty="0"/>
              <a:t>11 spam likelihood: P(</a:t>
            </a:r>
            <a:r>
              <a:rPr lang="en-US" dirty="0" err="1"/>
              <a:t>w|s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11 ham likelihood: P(</a:t>
            </a:r>
            <a:r>
              <a:rPr lang="en-US" dirty="0" err="1"/>
              <a:t>w|h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Overall: 23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24EBB3-104E-7D43-9344-52E0C98A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7E3D9A-DDF7-4AF7-A85D-417ACC4AC1CD}"/>
              </a:ext>
            </a:extLst>
          </p:cNvPr>
          <p:cNvSpPr/>
          <p:nvPr/>
        </p:nvSpPr>
        <p:spPr>
          <a:xfrm>
            <a:off x="7778496" y="2480154"/>
            <a:ext cx="1949900" cy="1730627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u="sng" dirty="0">
                <a:latin typeface="Candara" panose="020E0502030303020204" pitchFamily="34" charset="0"/>
              </a:rPr>
              <a:t>E</a:t>
            </a:r>
            <a:r>
              <a:rPr lang="en-US" sz="2400" dirty="0">
                <a:latin typeface="Candara" panose="020E0502030303020204" pitchFamily="34" charset="0"/>
              </a:rPr>
              <a:t>mail </a:t>
            </a:r>
          </a:p>
          <a:p>
            <a:pPr algn="ctr"/>
            <a:r>
              <a:rPr lang="en-US" sz="2400" dirty="0">
                <a:latin typeface="Candara" panose="020E0502030303020204" pitchFamily="34" charset="0"/>
              </a:rPr>
              <a:t>(Spam or Ham)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81A3D97-17DB-4624-AA6D-9095C2101AB4}"/>
              </a:ext>
            </a:extLst>
          </p:cNvPr>
          <p:cNvCxnSpPr>
            <a:cxnSpLocks/>
            <a:stCxn id="14" idx="4"/>
            <a:endCxn id="18" idx="0"/>
          </p:cNvCxnSpPr>
          <p:nvPr/>
        </p:nvCxnSpPr>
        <p:spPr>
          <a:xfrm>
            <a:off x="8753446" y="4210780"/>
            <a:ext cx="0" cy="4531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A3DF7586-BB20-449F-B098-5CF4CDA9B5A7}"/>
              </a:ext>
            </a:extLst>
          </p:cNvPr>
          <p:cNvSpPr/>
          <p:nvPr/>
        </p:nvSpPr>
        <p:spPr>
          <a:xfrm>
            <a:off x="7778496" y="4663911"/>
            <a:ext cx="1949900" cy="1730627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u="sng" dirty="0">
                <a:latin typeface="Candara" panose="020E0502030303020204" pitchFamily="34" charset="0"/>
              </a:rPr>
              <a:t>W</a:t>
            </a:r>
            <a:r>
              <a:rPr lang="en-US" sz="2400" dirty="0">
                <a:latin typeface="Candara" panose="020E0502030303020204" pitchFamily="34" charset="0"/>
              </a:rPr>
              <a:t>ord</a:t>
            </a:r>
          </a:p>
          <a:p>
            <a:pPr algn="ctr"/>
            <a:r>
              <a:rPr lang="en-US" sz="2400" dirty="0">
                <a:latin typeface="Candara" panose="020E0502030303020204" pitchFamily="34" charset="0"/>
              </a:rPr>
              <a:t>(12 words)</a:t>
            </a:r>
          </a:p>
        </p:txBody>
      </p:sp>
    </p:spTree>
    <p:extLst>
      <p:ext uri="{BB962C8B-B14F-4D97-AF65-F5344CB8AC3E}">
        <p14:creationId xmlns:p14="http://schemas.microsoft.com/office/powerpoint/2010/main" val="13588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001312"/>
                <a:ext cx="10972800" cy="3551890"/>
              </a:xfrm>
            </p:spPr>
            <p:txBody>
              <a:bodyPr>
                <a:normAutofit fontScale="85000" lnSpcReduction="20000"/>
              </a:bodyPr>
              <a:lstStyle/>
              <a:p>
                <a:pPr marL="11113" indent="0">
                  <a:buNone/>
                </a:pPr>
                <a:r>
                  <a:rPr lang="en-US" dirty="0"/>
                  <a:t>Consider w=“SPORT”</a:t>
                </a:r>
              </a:p>
              <a:p>
                <a:r>
                  <a:rPr lang="en-US" dirty="0"/>
                  <a:t>P(s) = 3/8; P(h)=5/8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w|s</a:t>
                </a:r>
                <a:r>
                  <a:rPr lang="en-US" dirty="0"/>
                  <a:t>) = 1/9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w|h</a:t>
                </a:r>
                <a:r>
                  <a:rPr lang="en-US" dirty="0"/>
                  <a:t>) = 1/3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s|X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dirty="0"/>
                  <a:t> P(</a:t>
                </a:r>
                <a:r>
                  <a:rPr lang="en-US" dirty="0" err="1"/>
                  <a:t>w|s</a:t>
                </a:r>
                <a:r>
                  <a:rPr lang="en-US" dirty="0"/>
                  <a:t>)*P(s) = 1/9*3/8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h|X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dirty="0"/>
                  <a:t>P(</a:t>
                </a:r>
                <a:r>
                  <a:rPr lang="en-US" dirty="0" err="1"/>
                  <a:t>w|h</a:t>
                </a:r>
                <a:r>
                  <a:rPr lang="en-US" dirty="0"/>
                  <a:t>)*P(h) = 1/3*5/8</a:t>
                </a:r>
              </a:p>
              <a:p>
                <a:r>
                  <a:rPr lang="en-US" dirty="0"/>
                  <a:t>P(</a:t>
                </a:r>
                <a:r>
                  <a:rPr lang="en-US" dirty="0" err="1"/>
                  <a:t>s|X</a:t>
                </a:r>
                <a:r>
                  <a:rPr lang="en-US" dirty="0"/>
                  <a:t>) = 3/18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001312"/>
                <a:ext cx="10972800" cy="3551890"/>
              </a:xfrm>
              <a:blipFill>
                <a:blip r:embed="rId2"/>
                <a:stretch>
                  <a:fillRect l="-1387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64810-99D9-1D4D-BADB-2EE9DE129CE5}"/>
              </a:ext>
            </a:extLst>
          </p:cNvPr>
          <p:cNvSpPr/>
          <p:nvPr/>
        </p:nvSpPr>
        <p:spPr>
          <a:xfrm>
            <a:off x="2712863" y="1370097"/>
            <a:ext cx="2377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13523-2904-2B47-AAB4-6716F9FBA18C}"/>
              </a:ext>
            </a:extLst>
          </p:cNvPr>
          <p:cNvSpPr/>
          <p:nvPr/>
        </p:nvSpPr>
        <p:spPr>
          <a:xfrm>
            <a:off x="6576647" y="1370096"/>
            <a:ext cx="256833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CDBB9B-CDED-0B48-97EB-FDC4C1C5EFEA}"/>
              </a:ext>
            </a:extLst>
          </p:cNvPr>
          <p:cNvSpPr/>
          <p:nvPr/>
        </p:nvSpPr>
        <p:spPr>
          <a:xfrm>
            <a:off x="3256088" y="8161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3ECD4B-C74F-884A-BD87-848D3E186C3C}"/>
              </a:ext>
            </a:extLst>
          </p:cNvPr>
          <p:cNvSpPr/>
          <p:nvPr/>
        </p:nvSpPr>
        <p:spPr>
          <a:xfrm>
            <a:off x="7299171" y="8161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D5082A8-30DF-40CB-9321-649ED395CD91}"/>
              </a:ext>
            </a:extLst>
          </p:cNvPr>
          <p:cNvSpPr/>
          <p:nvPr/>
        </p:nvSpPr>
        <p:spPr>
          <a:xfrm>
            <a:off x="8010144" y="3692320"/>
            <a:ext cx="512064" cy="386109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E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3D83A4-3280-40B5-963A-2829E823AD6C}"/>
              </a:ext>
            </a:extLst>
          </p:cNvPr>
          <p:cNvSpPr/>
          <p:nvPr/>
        </p:nvSpPr>
        <p:spPr>
          <a:xfrm>
            <a:off x="8010144" y="4533322"/>
            <a:ext cx="512064" cy="35367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W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DF70DA5-9409-4FE7-B678-3383D7C2C054}"/>
              </a:ext>
            </a:extLst>
          </p:cNvPr>
          <p:cNvCxnSpPr>
            <a:cxnSpLocks/>
            <a:stCxn id="10" idx="4"/>
            <a:endCxn id="11" idx="0"/>
          </p:cNvCxnSpPr>
          <p:nvPr/>
        </p:nvCxnSpPr>
        <p:spPr>
          <a:xfrm>
            <a:off x="8266176" y="4078429"/>
            <a:ext cx="0" cy="45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03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2938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001313"/>
                <a:ext cx="10972800" cy="3551890"/>
              </a:xfrm>
            </p:spPr>
            <p:txBody>
              <a:bodyPr>
                <a:noAutofit/>
              </a:bodyPr>
              <a:lstStyle/>
              <a:p>
                <a:pPr marL="11113" indent="0">
                  <a:buNone/>
                </a:pPr>
                <a:r>
                  <a:rPr lang="en-US" sz="2400" dirty="0"/>
                  <a:t>Consider a bag of words: X = {“SECRET”, “IS”, “SECRET”}</a:t>
                </a:r>
              </a:p>
              <a:p>
                <a:pPr marL="239713" indent="-228600"/>
                <a:r>
                  <a:rPr lang="en-US" sz="2400" dirty="0"/>
                  <a:t>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=“SECRET”, 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=“IS”, 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=“SECRET”</a:t>
                </a:r>
              </a:p>
              <a:p>
                <a:pPr marL="239713" indent="-228600"/>
                <a:r>
                  <a:rPr lang="en-US" sz="2400" dirty="0"/>
                  <a:t>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|s) = 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|s) = 1/3; 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|s) = 1/9</a:t>
                </a:r>
              </a:p>
              <a:p>
                <a:pPr marL="239713" indent="-228600"/>
                <a:r>
                  <a:rPr lang="en-US" sz="2400" dirty="0"/>
                  <a:t>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|h) = 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|h) = 1/15; 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|h) = 1/15</a:t>
                </a:r>
              </a:p>
              <a:p>
                <a:pPr marL="239713" indent="-228600"/>
                <a:r>
                  <a:rPr lang="en-US" sz="2400" dirty="0"/>
                  <a:t>P(</a:t>
                </a:r>
                <a:r>
                  <a:rPr lang="en-US" sz="2400" dirty="0" err="1"/>
                  <a:t>s|X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|s)*P(w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|s)*P(w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|s)*P(s) = 1/3*1/9*1/3*3/8</a:t>
                </a:r>
              </a:p>
              <a:p>
                <a:pPr marL="239713" indent="-228600"/>
                <a:r>
                  <a:rPr lang="en-US" sz="2400" dirty="0"/>
                  <a:t>P(</a:t>
                </a:r>
                <a:r>
                  <a:rPr lang="en-US" sz="2400" dirty="0" err="1"/>
                  <a:t>h|X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|h)*P(w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|h)*P(w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|h)*P(h) = 1/15*1/15*1/15*5/8</a:t>
                </a:r>
              </a:p>
              <a:p>
                <a:pPr marL="239713" indent="-228600"/>
                <a:r>
                  <a:rPr lang="en-US" sz="2400" dirty="0"/>
                  <a:t>P(</a:t>
                </a:r>
                <a:r>
                  <a:rPr lang="en-US" sz="2400" dirty="0" err="1"/>
                  <a:t>s|X</a:t>
                </a:r>
                <a:r>
                  <a:rPr lang="en-US" sz="2400" dirty="0"/>
                  <a:t>) = 25/26 = 0.9615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001313"/>
                <a:ext cx="10972800" cy="3551890"/>
              </a:xfrm>
              <a:blipFill>
                <a:blip r:embed="rId3"/>
                <a:stretch>
                  <a:fillRect l="-1156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916BF6-42E0-4AD1-8E8C-EA70405715AE}"/>
              </a:ext>
            </a:extLst>
          </p:cNvPr>
          <p:cNvSpPr/>
          <p:nvPr/>
        </p:nvSpPr>
        <p:spPr>
          <a:xfrm>
            <a:off x="9759455" y="3616865"/>
            <a:ext cx="512064" cy="386109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E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800E81F-2066-4501-BFF5-1E596EEE1E53}"/>
              </a:ext>
            </a:extLst>
          </p:cNvPr>
          <p:cNvSpPr/>
          <p:nvPr/>
        </p:nvSpPr>
        <p:spPr>
          <a:xfrm>
            <a:off x="9759455" y="4457867"/>
            <a:ext cx="512064" cy="35367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</a:t>
            </a:r>
            <a:r>
              <a:rPr lang="en-US" sz="2000" baseline="-25000" dirty="0">
                <a:latin typeface="Candara" panose="020E0502030303020204" pitchFamily="34" charset="0"/>
              </a:rPr>
              <a:t>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16DFDC3-85A9-4BEC-B919-AE3BF052A352}"/>
              </a:ext>
            </a:extLst>
          </p:cNvPr>
          <p:cNvCxnSpPr>
            <a:cxnSpLocks/>
            <a:stCxn id="15" idx="4"/>
            <a:endCxn id="16" idx="0"/>
          </p:cNvCxnSpPr>
          <p:nvPr/>
        </p:nvCxnSpPr>
        <p:spPr>
          <a:xfrm>
            <a:off x="10015487" y="4002974"/>
            <a:ext cx="0" cy="454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51814B45-C970-4B00-BD66-33CE67CD75B1}"/>
              </a:ext>
            </a:extLst>
          </p:cNvPr>
          <p:cNvSpPr/>
          <p:nvPr/>
        </p:nvSpPr>
        <p:spPr>
          <a:xfrm>
            <a:off x="10399535" y="4451771"/>
            <a:ext cx="512064" cy="35367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</a:t>
            </a:r>
            <a:r>
              <a:rPr lang="en-US" sz="2000" baseline="-25000" dirty="0">
                <a:latin typeface="Candara" panose="020E0502030303020204" pitchFamily="34" charset="0"/>
              </a:rPr>
              <a:t>3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9271BA-8812-4EF2-9CB8-5287331D6684}"/>
              </a:ext>
            </a:extLst>
          </p:cNvPr>
          <p:cNvCxnSpPr>
            <a:cxnSpLocks/>
            <a:stCxn id="15" idx="4"/>
            <a:endCxn id="20" idx="0"/>
          </p:cNvCxnSpPr>
          <p:nvPr/>
        </p:nvCxnSpPr>
        <p:spPr>
          <a:xfrm>
            <a:off x="10015487" y="4002974"/>
            <a:ext cx="640080" cy="44879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F9EA6348-466C-43F9-A954-BEF28A110EF9}"/>
              </a:ext>
            </a:extLst>
          </p:cNvPr>
          <p:cNvSpPr/>
          <p:nvPr/>
        </p:nvSpPr>
        <p:spPr>
          <a:xfrm>
            <a:off x="9052319" y="4470059"/>
            <a:ext cx="512064" cy="353675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W</a:t>
            </a:r>
            <a:r>
              <a:rPr lang="en-US" sz="2000" baseline="-25000" dirty="0">
                <a:latin typeface="Candara" panose="020E0502030303020204" pitchFamily="34" charset="0"/>
              </a:rPr>
              <a:t>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F5047DA-637D-4A21-A9C8-8A677E0F7172}"/>
              </a:ext>
            </a:extLst>
          </p:cNvPr>
          <p:cNvCxnSpPr>
            <a:cxnSpLocks/>
            <a:stCxn id="15" idx="4"/>
            <a:endCxn id="24" idx="0"/>
          </p:cNvCxnSpPr>
          <p:nvPr/>
        </p:nvCxnSpPr>
        <p:spPr>
          <a:xfrm flipH="1">
            <a:off x="9308351" y="4002974"/>
            <a:ext cx="707136" cy="4670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D9660EC-FDDD-40E1-85EF-A43CE81EA568}"/>
              </a:ext>
            </a:extLst>
          </p:cNvPr>
          <p:cNvSpPr/>
          <p:nvPr/>
        </p:nvSpPr>
        <p:spPr>
          <a:xfrm>
            <a:off x="2712863" y="1370097"/>
            <a:ext cx="2377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EB3995-D582-4A1E-8BFF-98F033A1BBCE}"/>
              </a:ext>
            </a:extLst>
          </p:cNvPr>
          <p:cNvSpPr/>
          <p:nvPr/>
        </p:nvSpPr>
        <p:spPr>
          <a:xfrm>
            <a:off x="6576647" y="1370096"/>
            <a:ext cx="256833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6B3499-D012-44D4-B079-DCA2D7ACBCD5}"/>
              </a:ext>
            </a:extLst>
          </p:cNvPr>
          <p:cNvSpPr/>
          <p:nvPr/>
        </p:nvSpPr>
        <p:spPr>
          <a:xfrm>
            <a:off x="3256088" y="8161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FDBDF79-7893-43E6-ACA8-40770E4739F9}"/>
              </a:ext>
            </a:extLst>
          </p:cNvPr>
          <p:cNvSpPr/>
          <p:nvPr/>
        </p:nvSpPr>
        <p:spPr>
          <a:xfrm>
            <a:off x="7299171" y="8161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</p:spTree>
    <p:extLst>
      <p:ext uri="{BB962C8B-B14F-4D97-AF65-F5344CB8AC3E}">
        <p14:creationId xmlns:p14="http://schemas.microsoft.com/office/powerpoint/2010/main" val="151794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429000"/>
                <a:ext cx="10972800" cy="3124202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/>
                  <a:t>Consider a bag of words: X = {“TODAY”, “IS”, “SECRET”}</a:t>
                </a:r>
              </a:p>
              <a:p>
                <a:pPr marL="239713" indent="-228600"/>
                <a:r>
                  <a:rPr lang="en-US" sz="2800" dirty="0"/>
                  <a:t>w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=“TODAY”, w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=“IS”, w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=“SECRET”, </a:t>
                </a:r>
              </a:p>
              <a:p>
                <a:pPr marL="239713" indent="-228600"/>
                <a:r>
                  <a:rPr lang="en-US" sz="2800" dirty="0"/>
                  <a:t>P(w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|s) = 0</a:t>
                </a:r>
              </a:p>
              <a:p>
                <a:pPr marL="239713" indent="-228600"/>
                <a:r>
                  <a:rPr lang="en-US" sz="2800" dirty="0"/>
                  <a:t>P(</a:t>
                </a:r>
                <a:r>
                  <a:rPr lang="en-US" sz="2800" dirty="0" err="1"/>
                  <a:t>s|X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P(w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|s)*P(w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|s)*P(w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|s)*P(s)</a:t>
                </a:r>
                <a:br>
                  <a:rPr lang="en-US" sz="2800" dirty="0"/>
                </a:br>
                <a:r>
                  <a:rPr lang="en-US" sz="2800" dirty="0"/>
                  <a:t>= 0*… = 0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429000"/>
                <a:ext cx="10972800" cy="3124202"/>
              </a:xfrm>
              <a:blipFill>
                <a:blip r:embed="rId3"/>
                <a:stretch>
                  <a:fillRect l="-1387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92D9D-A9C5-4943-98F3-49EE94814C30}"/>
              </a:ext>
            </a:extLst>
          </p:cNvPr>
          <p:cNvSpPr/>
          <p:nvPr/>
        </p:nvSpPr>
        <p:spPr>
          <a:xfrm>
            <a:off x="2712863" y="1370097"/>
            <a:ext cx="2377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FD38B1-B929-4B09-86EC-6AA653B07116}"/>
              </a:ext>
            </a:extLst>
          </p:cNvPr>
          <p:cNvSpPr/>
          <p:nvPr/>
        </p:nvSpPr>
        <p:spPr>
          <a:xfrm>
            <a:off x="6576647" y="1370096"/>
            <a:ext cx="256833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4A4540-41E7-46B5-AEB1-2762764120F4}"/>
              </a:ext>
            </a:extLst>
          </p:cNvPr>
          <p:cNvSpPr/>
          <p:nvPr/>
        </p:nvSpPr>
        <p:spPr>
          <a:xfrm>
            <a:off x="3256088" y="8161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E9220D7-48AD-4D07-949C-30E8EE343DE6}"/>
              </a:ext>
            </a:extLst>
          </p:cNvPr>
          <p:cNvSpPr/>
          <p:nvPr/>
        </p:nvSpPr>
        <p:spPr>
          <a:xfrm>
            <a:off x="7299171" y="8161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</p:spTree>
    <p:extLst>
      <p:ext uri="{BB962C8B-B14F-4D97-AF65-F5344CB8AC3E}">
        <p14:creationId xmlns:p14="http://schemas.microsoft.com/office/powerpoint/2010/main" val="60568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Smoothing with k=1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3927-0EDB-2540-9C86-C9FAE50A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07656"/>
            <a:ext cx="10972800" cy="324554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</a:t>
            </a:r>
            <a:r>
              <a:rPr lang="en-US" sz="2800" baseline="-25000" dirty="0"/>
              <a:t>1</a:t>
            </a:r>
            <a:r>
              <a:rPr lang="en-US" sz="2800" dirty="0"/>
              <a:t>=“TODAY”, w</a:t>
            </a:r>
            <a:r>
              <a:rPr lang="en-US" sz="2800" baseline="-25000" dirty="0"/>
              <a:t>2</a:t>
            </a:r>
            <a:r>
              <a:rPr lang="en-US" sz="2800" dirty="0"/>
              <a:t>=“IS”, w</a:t>
            </a:r>
            <a:r>
              <a:rPr lang="en-US" sz="2800" baseline="-25000" dirty="0"/>
              <a:t>3</a:t>
            </a:r>
            <a:r>
              <a:rPr lang="en-US" sz="2800" dirty="0"/>
              <a:t>=“SECRET” </a:t>
            </a:r>
          </a:p>
          <a:p>
            <a:r>
              <a:rPr lang="en-US" sz="2800" dirty="0"/>
              <a:t>P(s) = (3+1)/(8+2) = 2/5; </a:t>
            </a:r>
          </a:p>
          <a:p>
            <a:r>
              <a:rPr lang="en-US" sz="2800" dirty="0"/>
              <a:t>P(h) = (5+1)/(8+2) = 3/5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1</a:t>
            </a:r>
            <a:r>
              <a:rPr lang="en-US" sz="2800" dirty="0"/>
              <a:t>|s) = (0+1)/(9+12) = 1/21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2</a:t>
            </a:r>
            <a:r>
              <a:rPr lang="en-US" sz="2800" dirty="0"/>
              <a:t>|s) = (1+1)/(9+12) = 2/21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3</a:t>
            </a:r>
            <a:r>
              <a:rPr lang="en-US" sz="2800" dirty="0"/>
              <a:t>|s) = (3+1)/(9+12) = 4/21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B10879-7F5B-4FD5-801F-B09A360C8125}"/>
                  </a:ext>
                </a:extLst>
              </p:cNvPr>
              <p:cNvSpPr/>
              <p:nvPr/>
            </p:nvSpPr>
            <p:spPr>
              <a:xfrm>
                <a:off x="7363290" y="3955319"/>
                <a:ext cx="3036409" cy="16615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lvl="1"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 dirty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US" sz="2400" baseline="-25000" dirty="0">
                  <a:latin typeface="Candara" panose="020E0502030303020204" pitchFamily="34" charset="0"/>
                </a:endParaRPr>
              </a:p>
              <a:p>
                <a:pPr marL="0" lvl="1" algn="r"/>
                <a:endParaRPr lang="en-US" sz="2400" baseline="-25000" dirty="0">
                  <a:latin typeface="Candara" panose="020E0502030303020204" pitchFamily="34" charset="0"/>
                </a:endParaRPr>
              </a:p>
              <a:p>
                <a:pPr marL="0" lvl="1" algn="r"/>
                <a:r>
                  <a:rPr lang="en-US" sz="24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with K = 1, M = 2 or 12</a:t>
                </a:r>
              </a:p>
              <a:p>
                <a:pPr marL="0" lvl="1" algn="r"/>
                <a:endParaRPr lang="en-US" sz="2400" baseline="-250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FB10879-7F5B-4FD5-801F-B09A360C81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90" y="3955319"/>
                <a:ext cx="3036409" cy="1661545"/>
              </a:xfrm>
              <a:prstGeom prst="rect">
                <a:avLst/>
              </a:prstGeom>
              <a:blipFill>
                <a:blip r:embed="rId3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60EC28EE-D85A-4EB0-92B2-C16A920F2439}"/>
              </a:ext>
            </a:extLst>
          </p:cNvPr>
          <p:cNvSpPr/>
          <p:nvPr/>
        </p:nvSpPr>
        <p:spPr>
          <a:xfrm>
            <a:off x="2712863" y="1370097"/>
            <a:ext cx="2377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AB3C3F-BD32-49BA-94ED-6DBE17F51587}"/>
              </a:ext>
            </a:extLst>
          </p:cNvPr>
          <p:cNvSpPr/>
          <p:nvPr/>
        </p:nvSpPr>
        <p:spPr>
          <a:xfrm>
            <a:off x="6576647" y="1370096"/>
            <a:ext cx="256833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4EEF1D-3096-43FD-87CB-72459E584B45}"/>
              </a:ext>
            </a:extLst>
          </p:cNvPr>
          <p:cNvSpPr/>
          <p:nvPr/>
        </p:nvSpPr>
        <p:spPr>
          <a:xfrm>
            <a:off x="3256088" y="8161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30F802-A50C-4EC9-971A-F44365A40C5E}"/>
              </a:ext>
            </a:extLst>
          </p:cNvPr>
          <p:cNvSpPr/>
          <p:nvPr/>
        </p:nvSpPr>
        <p:spPr>
          <a:xfrm>
            <a:off x="7299171" y="8161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</p:spTree>
    <p:extLst>
      <p:ext uri="{BB962C8B-B14F-4D97-AF65-F5344CB8AC3E}">
        <p14:creationId xmlns:p14="http://schemas.microsoft.com/office/powerpoint/2010/main" val="278153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Smoothing with k=1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B3927-0EDB-2540-9C86-C9FAE50AA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307656"/>
            <a:ext cx="10972800" cy="324554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</a:t>
            </a:r>
            <a:r>
              <a:rPr lang="en-US" sz="2800" baseline="-25000" dirty="0"/>
              <a:t>1</a:t>
            </a:r>
            <a:r>
              <a:rPr lang="en-US" sz="2800" dirty="0"/>
              <a:t>=“TODAY”, w</a:t>
            </a:r>
            <a:r>
              <a:rPr lang="en-US" sz="2800" baseline="-25000" dirty="0"/>
              <a:t>2</a:t>
            </a:r>
            <a:r>
              <a:rPr lang="en-US" sz="2800" dirty="0"/>
              <a:t>=“IS”, w</a:t>
            </a:r>
            <a:r>
              <a:rPr lang="en-US" sz="2800" baseline="-25000" dirty="0"/>
              <a:t>3</a:t>
            </a:r>
            <a:r>
              <a:rPr lang="en-US" sz="2800" dirty="0"/>
              <a:t>=“SECRET”</a:t>
            </a:r>
          </a:p>
          <a:p>
            <a:r>
              <a:rPr lang="en-US" sz="2800" dirty="0"/>
              <a:t>P(s) = 2/5; P(h) = 3/5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1</a:t>
            </a:r>
            <a:r>
              <a:rPr lang="en-US" sz="2800" dirty="0"/>
              <a:t>|s) = 1/21; P(w</a:t>
            </a:r>
            <a:r>
              <a:rPr lang="en-US" sz="2800" baseline="-25000" dirty="0"/>
              <a:t>2</a:t>
            </a:r>
            <a:r>
              <a:rPr lang="en-US" sz="2800" dirty="0"/>
              <a:t>|s) = 2/21; P(w</a:t>
            </a:r>
            <a:r>
              <a:rPr lang="en-US" sz="2800" baseline="-25000" dirty="0"/>
              <a:t>3</a:t>
            </a:r>
            <a:r>
              <a:rPr lang="en-US" sz="2800" dirty="0"/>
              <a:t>|s) = 4/21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1</a:t>
            </a:r>
            <a:r>
              <a:rPr lang="en-US" sz="2800" dirty="0"/>
              <a:t>|h) = (2+1)/(15+12) = 3/27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2</a:t>
            </a:r>
            <a:r>
              <a:rPr lang="en-US" sz="2800" dirty="0"/>
              <a:t>|h) = (1+1)/(15+12) = 2/27</a:t>
            </a:r>
          </a:p>
          <a:p>
            <a:r>
              <a:rPr lang="en-US" sz="2800" dirty="0"/>
              <a:t>P(w</a:t>
            </a:r>
            <a:r>
              <a:rPr lang="en-US" sz="2800" baseline="-25000" dirty="0"/>
              <a:t>3</a:t>
            </a:r>
            <a:r>
              <a:rPr lang="en-US" sz="2800" dirty="0"/>
              <a:t>|h) = (1+1)/(15+12) = 2/27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289E71-31CC-4724-8FA2-3CA8EDCE4900}"/>
              </a:ext>
            </a:extLst>
          </p:cNvPr>
          <p:cNvSpPr/>
          <p:nvPr/>
        </p:nvSpPr>
        <p:spPr>
          <a:xfrm>
            <a:off x="2712863" y="1370097"/>
            <a:ext cx="2377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5BA1C-37E6-409A-AD34-13AEE4AFD84D}"/>
              </a:ext>
            </a:extLst>
          </p:cNvPr>
          <p:cNvSpPr/>
          <p:nvPr/>
        </p:nvSpPr>
        <p:spPr>
          <a:xfrm>
            <a:off x="6576647" y="1370096"/>
            <a:ext cx="256833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345B69-75B7-4061-8DE3-7D5AB4E2AA88}"/>
              </a:ext>
            </a:extLst>
          </p:cNvPr>
          <p:cNvSpPr/>
          <p:nvPr/>
        </p:nvSpPr>
        <p:spPr>
          <a:xfrm>
            <a:off x="3256088" y="8161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8A1D18-35F4-43DC-9148-C87288524336}"/>
              </a:ext>
            </a:extLst>
          </p:cNvPr>
          <p:cNvSpPr/>
          <p:nvPr/>
        </p:nvSpPr>
        <p:spPr>
          <a:xfrm>
            <a:off x="7299171" y="8161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</p:spTree>
    <p:extLst>
      <p:ext uri="{BB962C8B-B14F-4D97-AF65-F5344CB8AC3E}">
        <p14:creationId xmlns:p14="http://schemas.microsoft.com/office/powerpoint/2010/main" val="171257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EBC42-013A-894C-B708-199FE758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Laplace Smoothing with k=1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031989"/>
                <a:ext cx="10972800" cy="3521213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=“TODAY”, 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=“IS”, 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=“SECRET”</a:t>
                </a:r>
              </a:p>
              <a:p>
                <a:r>
                  <a:rPr lang="en-US" sz="2400" dirty="0"/>
                  <a:t>P(s) = 2/5; P(h) = 3/5</a:t>
                </a:r>
              </a:p>
              <a:p>
                <a:r>
                  <a:rPr lang="en-US" sz="2400" dirty="0"/>
                  <a:t>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|s) = 1/21; 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|s) = 2/21; 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|s) = 4/21 </a:t>
                </a:r>
              </a:p>
              <a:p>
                <a:r>
                  <a:rPr lang="en-US" sz="2400" dirty="0"/>
                  <a:t>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|h) = 3/27; 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|h) = 2/27; 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|h) = 2/27</a:t>
                </a:r>
              </a:p>
              <a:p>
                <a:r>
                  <a:rPr lang="en-US" sz="2400" dirty="0"/>
                  <a:t>P(</a:t>
                </a:r>
                <a:r>
                  <a:rPr lang="en-US" sz="2400" dirty="0" err="1"/>
                  <a:t>s|X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400" dirty="0"/>
                  <a:t> 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|s)*P(w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|s)*P(w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|s)*P(s) = 0.0003455</a:t>
                </a:r>
              </a:p>
              <a:p>
                <a:r>
                  <a:rPr lang="en-US" sz="2400" dirty="0"/>
                  <a:t>P(</a:t>
                </a:r>
                <a:r>
                  <a:rPr lang="en-US" sz="2400" dirty="0" err="1"/>
                  <a:t>h|X</a:t>
                </a:r>
                <a:r>
                  <a:rPr lang="en-US" sz="2400" dirty="0"/>
                  <a:t>)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400" dirty="0"/>
                  <a:t>P(w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|h)*P(w</a:t>
                </a:r>
                <a:r>
                  <a:rPr lang="en-US" sz="2400" baseline="-25000" dirty="0"/>
                  <a:t>2</a:t>
                </a:r>
                <a:r>
                  <a:rPr lang="en-US" sz="2400" dirty="0"/>
                  <a:t>|h)*P(w</a:t>
                </a:r>
                <a:r>
                  <a:rPr lang="en-US" sz="2400" baseline="-25000" dirty="0"/>
                  <a:t>3</a:t>
                </a:r>
                <a:r>
                  <a:rPr lang="en-US" sz="2400" dirty="0"/>
                  <a:t>|h)*P(h) = 0.0003658</a:t>
                </a:r>
              </a:p>
              <a:p>
                <a:r>
                  <a:rPr lang="en-US" sz="2400" dirty="0"/>
                  <a:t>P(</a:t>
                </a:r>
                <a:r>
                  <a:rPr lang="en-US" sz="2400" dirty="0" err="1"/>
                  <a:t>s|X</a:t>
                </a:r>
                <a:r>
                  <a:rPr lang="en-US" sz="2400" dirty="0"/>
                  <a:t>) = 0.0003455/(0.0003455 + 0.0003658) = 0.486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9B3927-0EDB-2540-9C86-C9FAE50AAF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031989"/>
                <a:ext cx="10972800" cy="3521213"/>
              </a:xfrm>
              <a:blipFill>
                <a:blip r:embed="rId3"/>
                <a:stretch>
                  <a:fillRect l="-1040" b="-6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1A245-AC84-E742-8BAF-C48456C26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A3AA-A11F-4D2E-A754-F063E061B4A4}"/>
              </a:ext>
            </a:extLst>
          </p:cNvPr>
          <p:cNvSpPr/>
          <p:nvPr/>
        </p:nvSpPr>
        <p:spPr>
          <a:xfrm>
            <a:off x="2712863" y="1370097"/>
            <a:ext cx="23775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OFFER IS SECRET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CLICK SECRET LINK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LINK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8FB776-4EA4-4F9D-9F2B-A08651110F3A}"/>
              </a:ext>
            </a:extLst>
          </p:cNvPr>
          <p:cNvSpPr/>
          <p:nvPr/>
        </p:nvSpPr>
        <p:spPr>
          <a:xfrm>
            <a:off x="6576647" y="1370096"/>
            <a:ext cx="2568332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PLAY SPORT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WENT PLAY SPORT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SECRET SPORT EVENT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IS TODAY</a:t>
            </a:r>
          </a:p>
          <a:p>
            <a:r>
              <a:rPr lang="en-US" sz="2000" dirty="0">
                <a:latin typeface="Candara" panose="020E0502030303020204" pitchFamily="34" charset="0"/>
              </a:rPr>
              <a:t>SPORT COSTS MONEY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D3EAAD-1FAE-4CB1-A3FC-E5395114103F}"/>
              </a:ext>
            </a:extLst>
          </p:cNvPr>
          <p:cNvSpPr/>
          <p:nvPr/>
        </p:nvSpPr>
        <p:spPr>
          <a:xfrm>
            <a:off x="3256088" y="816199"/>
            <a:ext cx="943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Spam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04739F8-5763-4ABF-AD2E-584F6A6935FB}"/>
              </a:ext>
            </a:extLst>
          </p:cNvPr>
          <p:cNvSpPr/>
          <p:nvPr/>
        </p:nvSpPr>
        <p:spPr>
          <a:xfrm>
            <a:off x="7299171" y="816199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cap="small" dirty="0">
                <a:latin typeface="Candara" panose="020E0502030303020204" pitchFamily="34" charset="0"/>
              </a:rPr>
              <a:t>Ham</a:t>
            </a:r>
          </a:p>
        </p:txBody>
      </p:sp>
    </p:spTree>
    <p:extLst>
      <p:ext uri="{BB962C8B-B14F-4D97-AF65-F5344CB8AC3E}">
        <p14:creationId xmlns:p14="http://schemas.microsoft.com/office/powerpoint/2010/main" val="13711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2EE3-51FA-D54D-A1CE-A2A0AF86F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of NBN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C06A4-94B1-E847-B73F-099019EB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Bag of words has a strong independence assumption.</a:t>
            </a:r>
          </a:p>
          <a:p>
            <a:r>
              <a:rPr lang="en-US" dirty="0"/>
              <a:t>Other features could be utilized to improve the accuracy.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9009E-53EF-4549-BA74-A5334446F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387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00F8-105C-AC49-9E25-4D7E0E80A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Spam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290B7-4EBC-424E-8018-13984B9BE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Known spamming ID?</a:t>
            </a:r>
          </a:p>
          <a:p>
            <a:r>
              <a:rPr lang="en-US" dirty="0"/>
              <a:t>Have you emailed the person before?</a:t>
            </a:r>
          </a:p>
          <a:p>
            <a:r>
              <a:rPr lang="en-US" dirty="0"/>
              <a:t>Have 1K other people received the same message?</a:t>
            </a:r>
          </a:p>
          <a:p>
            <a:r>
              <a:rPr lang="en-US" dirty="0"/>
              <a:t>Email header consistent</a:t>
            </a:r>
          </a:p>
          <a:p>
            <a:r>
              <a:rPr lang="en-US" dirty="0"/>
              <a:t>All CAPS?</a:t>
            </a:r>
          </a:p>
          <a:p>
            <a:r>
              <a:rPr lang="en-US" dirty="0"/>
              <a:t>Do inline URLs point to where they say?</a:t>
            </a:r>
          </a:p>
          <a:p>
            <a:r>
              <a:rPr lang="en-US" dirty="0"/>
              <a:t>Are you addressed by name?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905F1-327D-2B46-9B10-A573C32DF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38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2F3F-C6AA-CE42-8ADC-7F5008A9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EF857-D362-A849-813D-2950D0CED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Laplace smoothing is helpful.</a:t>
            </a:r>
          </a:p>
          <a:p>
            <a:r>
              <a:rPr lang="en-US" dirty="0"/>
              <a:t>What value of k is a good choice?</a:t>
            </a:r>
          </a:p>
          <a:p>
            <a:r>
              <a:rPr lang="en-US" dirty="0"/>
              <a:t>Splitting data</a:t>
            </a:r>
          </a:p>
          <a:p>
            <a:pPr lvl="1"/>
            <a:r>
              <a:rPr lang="en-US" dirty="0"/>
              <a:t>80% training data</a:t>
            </a:r>
          </a:p>
          <a:p>
            <a:pPr lvl="1"/>
            <a:r>
              <a:rPr lang="en-US" dirty="0"/>
              <a:t>10% cross-validation (CV) data to adjust k</a:t>
            </a:r>
          </a:p>
          <a:p>
            <a:pPr lvl="1"/>
            <a:r>
              <a:rPr lang="en-US" dirty="0"/>
              <a:t>10% test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4F3AA-FA05-914E-8495-15B867F3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52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Classification with Naive Bayes Network</a:t>
            </a:r>
          </a:p>
          <a:p>
            <a:pPr lvl="1"/>
            <a:r>
              <a:rPr lang="en-US" dirty="0"/>
              <a:t>Classification with 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8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9FE6-8AC8-4406-BF71-12BE1BDC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DD77A-1FC9-4EBA-A1E9-1E65396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034CF9-B917-4385-A0E4-3131163EA548}"/>
              </a:ext>
            </a:extLst>
          </p:cNvPr>
          <p:cNvSpPr/>
          <p:nvPr/>
        </p:nvSpPr>
        <p:spPr>
          <a:xfrm>
            <a:off x="2615184" y="6351508"/>
            <a:ext cx="6175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Source: https://victorzhou.com/blog/intro-to-random-forests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0CFFA418-CE22-402A-970D-1669DED42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0679" y="1607701"/>
            <a:ext cx="3143250" cy="314325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3F5CE48-333A-439E-B338-BED587F384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7625" y="1901190"/>
            <a:ext cx="2857500" cy="28575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C6B8AB9-56BD-4EDE-B4ED-2BCE3AA8FA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21400" y="1607701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6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0D7D-E592-374E-9968-24E6D4996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Statistical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BFA5C-5930-5E41-91F1-02FD0CF933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Goal: estimating the distribution of a random variable.</a:t>
                </a:r>
              </a:p>
              <a:p>
                <a:r>
                  <a:rPr lang="en-US" dirty="0"/>
                  <a:t>Data and hypothesis:</a:t>
                </a:r>
              </a:p>
              <a:p>
                <a:pPr lvl="1"/>
                <a:r>
                  <a:rPr lang="en-US" dirty="0"/>
                  <a:t>Sampling data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from random variables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i="1" dirty="0"/>
                  <a:t>.</a:t>
                </a:r>
              </a:p>
              <a:p>
                <a:pPr lvl="1"/>
                <a:r>
                  <a:rPr lang="en-US" dirty="0"/>
                  <a:t>Hypothesis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(the probabilistic model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): all possible distributions for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i="1" dirty="0"/>
                  <a:t>.</a:t>
                </a:r>
                <a:endParaRPr lang="en-US" dirty="0"/>
              </a:p>
              <a:p>
                <a:r>
                  <a:rPr lang="en-US" dirty="0"/>
                  <a:t>Bayesian rule:</a:t>
                </a:r>
              </a:p>
              <a:p>
                <a:pPr lvl="1"/>
                <a:r>
                  <a:rPr lang="en-US" dirty="0"/>
                  <a:t>Likelihood: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Prior: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Posterior: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47BFA5C-5930-5E41-91F1-02FD0CF93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0631E-CA0D-4643-9902-FA69FA8D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8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9FE6-8AC8-4406-BF71-12BE1BDCA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DD77A-1FC9-4EBA-A1E9-1E6539604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034CF9-B917-4385-A0E4-3131163EA548}"/>
              </a:ext>
            </a:extLst>
          </p:cNvPr>
          <p:cNvSpPr/>
          <p:nvPr/>
        </p:nvSpPr>
        <p:spPr>
          <a:xfrm>
            <a:off x="2615184" y="6351508"/>
            <a:ext cx="6175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Source: https://victorzhou.com/blog/intro-to-random-forests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F322735-6EEE-4AE6-9D64-CC513A08E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26839" y="1795201"/>
            <a:ext cx="3143250" cy="314325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B800F02-E10E-448E-97FF-F13EE2030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62306" y="1728769"/>
            <a:ext cx="3282834" cy="3282834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772F26D6-AE2F-4D8E-8F1B-8FB1626FB2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9824" y="1795201"/>
            <a:ext cx="31432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277D2-9755-A246-8AE6-BB3DE27FE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Wait for Table at Restaurant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72D2-7F03-2543-B3A3-815687177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1113" indent="0">
              <a:buNone/>
            </a:pPr>
            <a:r>
              <a:rPr lang="en-US" sz="2400" dirty="0"/>
              <a:t>Goal Predicate: </a:t>
            </a:r>
            <a:r>
              <a:rPr lang="en-US" sz="2400" dirty="0" err="1">
                <a:solidFill>
                  <a:srgbClr val="7030A0"/>
                </a:solidFill>
              </a:rPr>
              <a:t>WillWait</a:t>
            </a:r>
            <a:endParaRPr lang="en-US" sz="2400" dirty="0">
              <a:solidFill>
                <a:srgbClr val="7030A0"/>
              </a:solidFill>
            </a:endParaRPr>
          </a:p>
          <a:p>
            <a:pPr marL="11113" indent="0">
              <a:buNone/>
            </a:pPr>
            <a:r>
              <a:rPr lang="en-US" sz="2400" dirty="0"/>
              <a:t>Attributes: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Alternate</a:t>
            </a:r>
            <a:r>
              <a:rPr lang="en-US" sz="2200" dirty="0"/>
              <a:t>: whether there is a suitable alternative restaurant nearby. 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Bar</a:t>
            </a:r>
            <a:r>
              <a:rPr lang="en-US" sz="2200" dirty="0"/>
              <a:t>: whether the restaurant has a comfortable bar area to wait in. 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Fri/Sat</a:t>
            </a:r>
            <a:r>
              <a:rPr lang="en-US" sz="2200" dirty="0"/>
              <a:t>: whether on Fridays or Saturdays. 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Hungry</a:t>
            </a:r>
            <a:r>
              <a:rPr lang="en-US" sz="2200" dirty="0"/>
              <a:t>: whether we are hungry.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Patrons</a:t>
            </a:r>
            <a:r>
              <a:rPr lang="en-US" sz="2200" dirty="0"/>
              <a:t>: how many people are in the restaurant (values are None, Some, and Full). 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Price</a:t>
            </a:r>
            <a:r>
              <a:rPr lang="en-US" sz="2200" dirty="0"/>
              <a:t>: the restaurant’s price range ($, $$, $$$). 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Raining</a:t>
            </a:r>
            <a:r>
              <a:rPr lang="en-US" sz="2200" dirty="0"/>
              <a:t>: whether it is raining outside. 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Reservation</a:t>
            </a:r>
            <a:r>
              <a:rPr lang="en-US" sz="2200" dirty="0"/>
              <a:t>: whether we made a reservation.</a:t>
            </a:r>
          </a:p>
          <a:p>
            <a:pPr marL="11113" indent="0">
              <a:buNone/>
            </a:pPr>
            <a:r>
              <a:rPr lang="en-US" sz="2200" dirty="0">
                <a:solidFill>
                  <a:srgbClr val="7030A0"/>
                </a:solidFill>
              </a:rPr>
              <a:t>Type</a:t>
            </a:r>
            <a:r>
              <a:rPr lang="en-US" sz="2200" dirty="0"/>
              <a:t>: the kind of restaurant (French, Italian, Thai, or burger). </a:t>
            </a:r>
          </a:p>
          <a:p>
            <a:pPr marL="11113" indent="0">
              <a:buNone/>
            </a:pPr>
            <a:r>
              <a:rPr lang="en-US" sz="2200" dirty="0" err="1">
                <a:solidFill>
                  <a:srgbClr val="7030A0"/>
                </a:solidFill>
              </a:rPr>
              <a:t>WaitEstimate</a:t>
            </a:r>
            <a:r>
              <a:rPr lang="en-US" sz="2200" dirty="0"/>
              <a:t>: the wait estimated by the host (0–10 minutes, 10–30, 30–60, or &gt;60).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981A0-D5C9-3144-89EA-BC04821F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7302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4D75E-5C9C-F84D-B862-AE44994C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13649-EF7A-B94F-A65D-6A34D1E3D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A7F96-0128-EC40-999C-5032C23A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34" y="1516025"/>
            <a:ext cx="8506326" cy="431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989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79F4-D965-0F4F-A5C7-F0D8B10A3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Decision 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25C18-4179-CB47-8FC2-3D9D687F3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FA04F-4E02-1C43-822F-19D0903C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28" y="1378935"/>
            <a:ext cx="7531768" cy="49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732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F035-49C2-431C-97A6-DF4A3EC40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C2853-62E9-4389-883E-8E4E38645B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distinct decision trees with n Boolean attributes:</a:t>
                </a:r>
              </a:p>
              <a:p>
                <a:pPr lvl="1"/>
                <a:r>
                  <a:rPr lang="en-US" dirty="0"/>
                  <a:t>E.g., with 6 Boolean attributes, there are about 1.85*10</a:t>
                </a:r>
                <a:r>
                  <a:rPr lang="en-US" baseline="30000" dirty="0"/>
                  <a:t>19</a:t>
                </a:r>
                <a:r>
                  <a:rPr lang="en-US" dirty="0"/>
                  <a:t> trees.</a:t>
                </a:r>
              </a:p>
              <a:p>
                <a:r>
                  <a:rPr lang="en-US" dirty="0"/>
                  <a:t>A decision tree can’t guarantee all of its leaf nodes are Yes/No nodes.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0C2853-62E9-4389-883E-8E4E38645B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9B77F-74DA-4B7A-9173-B74E5EFED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720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535A6-913B-564E-B9B6-3BC9F3E6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F7388-64F8-2B45-A529-9F087FBC3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1252537"/>
          </a:xfrm>
        </p:spPr>
        <p:txBody>
          <a:bodyPr>
            <a:normAutofit fontScale="85000" lnSpcReduction="10000"/>
          </a:bodyPr>
          <a:lstStyle/>
          <a:p>
            <a:pPr marL="11113" indent="0">
              <a:buNone/>
            </a:pPr>
            <a:r>
              <a:rPr lang="en-US" dirty="0"/>
              <a:t>Aim: find a small tree consistent with the training examples</a:t>
            </a:r>
          </a:p>
          <a:p>
            <a:pPr marL="11113" indent="0">
              <a:buNone/>
            </a:pPr>
            <a:r>
              <a:rPr lang="en-US" dirty="0"/>
              <a:t>Idea: (recursively) choose “most significant” attribute as root of (sub)tree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AAA02F-BAF3-114D-A5FD-101482DA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0106B-4240-7947-91D8-64B7F9C6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75226"/>
            <a:ext cx="7743377" cy="36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81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3D307-4555-C645-BECA-98CC76D93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Choosing an Attribute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E1C26-1A00-9A45-B850-B4E10357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5334001"/>
          </a:xfrm>
        </p:spPr>
        <p:txBody>
          <a:bodyPr>
            <a:normAutofit/>
          </a:bodyPr>
          <a:lstStyle/>
          <a:p>
            <a:r>
              <a:rPr lang="en-US" dirty="0"/>
              <a:t>Idea: a good attribute splits the examples into subsets that are (ideally) “all positive” or “all negative”, i.e., less noisy.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C9C8B-890F-AF45-A132-EBF6FC205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A07C7-AE2D-1E47-8B58-48645EAE5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568" y="3325015"/>
            <a:ext cx="7734925" cy="1873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F4D39B-8458-9D4C-827F-1F55AC142E1D}"/>
              </a:ext>
            </a:extLst>
          </p:cNvPr>
          <p:cNvSpPr/>
          <p:nvPr/>
        </p:nvSpPr>
        <p:spPr>
          <a:xfrm>
            <a:off x="3199561" y="5506661"/>
            <a:ext cx="12314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Helvetica" pitchFamily="2" charset="0"/>
              </a:rPr>
              <a:t>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DF841-2543-6A4F-862B-FC459DE83C31}"/>
              </a:ext>
            </a:extLst>
          </p:cNvPr>
          <p:cNvSpPr txBox="1"/>
          <p:nvPr/>
        </p:nvSpPr>
        <p:spPr>
          <a:xfrm>
            <a:off x="10594258" y="3111910"/>
            <a:ext cx="0" cy="0"/>
          </a:xfrm>
          <a:prstGeom prst="rect">
            <a:avLst/>
          </a:prstGeom>
        </p:spPr>
        <p:txBody>
          <a:bodyPr vert="horz" wrap="none" lIns="91440" tIns="0" rIns="45720" bIns="0" rtlCol="0" anchor="t">
            <a:normAutofit fontScale="25000" lnSpcReduction="20000"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1252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C4463-DF86-D745-9406-C4B5DC9E3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0474A-034E-7243-AC00-80B558011A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Entropy for Boolean variable: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Information gain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positive;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- negative):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Remainder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Gain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Remainder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F0474A-034E-7243-AC00-80B558011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D9A1C-D04B-254A-94AF-F5FD45FE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1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62E39-BC86-9E41-B7FA-5462E791C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Information Gain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E0CCE-8A12-2F4F-ADA2-E1927A193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42119-9752-0549-BF6F-6568B4CB7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636" y="1633809"/>
            <a:ext cx="8858225" cy="2145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1CE019C-7F5C-294C-BB39-75DDBA6FE4CF}"/>
                  </a:ext>
                </a:extLst>
              </p:cNvPr>
              <p:cNvSpPr/>
              <p:nvPr/>
            </p:nvSpPr>
            <p:spPr>
              <a:xfrm>
                <a:off x="1583716" y="5060776"/>
                <a:ext cx="1586205" cy="7371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0+2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1CE019C-7F5C-294C-BB39-75DDBA6FE4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716" y="5060776"/>
                <a:ext cx="1586205" cy="737189"/>
              </a:xfrm>
              <a:prstGeom prst="rect">
                <a:avLst/>
              </a:prstGeom>
              <a:blipFill>
                <a:blip r:embed="rId4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8A5658-23C4-6146-A573-4ED2CB2A17AD}"/>
              </a:ext>
            </a:extLst>
          </p:cNvPr>
          <p:cNvCxnSpPr>
            <a:cxnSpLocks/>
          </p:cNvCxnSpPr>
          <p:nvPr/>
        </p:nvCxnSpPr>
        <p:spPr>
          <a:xfrm flipV="1">
            <a:off x="1981200" y="3821257"/>
            <a:ext cx="0" cy="1097279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8BDE22-5BCE-F643-A04B-080BE59F7D47}"/>
                  </a:ext>
                </a:extLst>
              </p:cNvPr>
              <p:cNvSpPr/>
              <p:nvPr/>
            </p:nvSpPr>
            <p:spPr>
              <a:xfrm>
                <a:off x="4356773" y="5043187"/>
                <a:ext cx="1768818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2+4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8BDE22-5BCE-F643-A04B-080BE59F7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6773" y="5043187"/>
                <a:ext cx="1768818" cy="737189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0CDEDA-C800-BD47-A9C0-2D82960C863B}"/>
              </a:ext>
            </a:extLst>
          </p:cNvPr>
          <p:cNvCxnSpPr>
            <a:cxnSpLocks/>
          </p:cNvCxnSpPr>
          <p:nvPr/>
        </p:nvCxnSpPr>
        <p:spPr>
          <a:xfrm flipV="1">
            <a:off x="5039360" y="3779521"/>
            <a:ext cx="0" cy="1178192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C904C4-C985-8340-96F2-E1E8550A6509}"/>
                  </a:ext>
                </a:extLst>
              </p:cNvPr>
              <p:cNvSpPr/>
              <p:nvPr/>
            </p:nvSpPr>
            <p:spPr>
              <a:xfrm>
                <a:off x="2678506" y="4220525"/>
                <a:ext cx="177523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4+0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4C904C4-C985-8340-96F2-E1E8550A65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506" y="4220525"/>
                <a:ext cx="1775230" cy="737189"/>
              </a:xfrm>
              <a:prstGeom prst="rect">
                <a:avLst/>
              </a:prstGeom>
              <a:blipFill>
                <a:blip r:embed="rId6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E59668-FA5F-5B40-AAAF-E2C8763122A9}"/>
              </a:ext>
            </a:extLst>
          </p:cNvPr>
          <p:cNvCxnSpPr>
            <a:cxnSpLocks/>
          </p:cNvCxnSpPr>
          <p:nvPr/>
        </p:nvCxnSpPr>
        <p:spPr>
          <a:xfrm flipV="1">
            <a:off x="3505161" y="3562036"/>
            <a:ext cx="0" cy="597528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3B0544-C584-2048-943D-B5EAA06CEFB3}"/>
                  </a:ext>
                </a:extLst>
              </p:cNvPr>
              <p:cNvSpPr/>
              <p:nvPr/>
            </p:nvSpPr>
            <p:spPr>
              <a:xfrm>
                <a:off x="6624280" y="4159565"/>
                <a:ext cx="177523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1+1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A3B0544-C584-2048-943D-B5EAA06CE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280" y="4159565"/>
                <a:ext cx="1775230" cy="737189"/>
              </a:xfrm>
              <a:prstGeom prst="rect">
                <a:avLst/>
              </a:prstGeom>
              <a:blipFill>
                <a:blip r:embed="rId7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935A14-4A49-834D-9982-DC9767E5BB94}"/>
              </a:ext>
            </a:extLst>
          </p:cNvPr>
          <p:cNvCxnSpPr>
            <a:cxnSpLocks/>
          </p:cNvCxnSpPr>
          <p:nvPr/>
        </p:nvCxnSpPr>
        <p:spPr>
          <a:xfrm flipH="1" flipV="1">
            <a:off x="6770370" y="3855722"/>
            <a:ext cx="524510" cy="303843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FA03834-4693-0A4A-B302-803046E045D7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7511896" y="3855722"/>
            <a:ext cx="433225" cy="303842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B69069-9F96-5B47-8080-34F58F7A6A6F}"/>
                  </a:ext>
                </a:extLst>
              </p:cNvPr>
              <p:cNvSpPr/>
              <p:nvPr/>
            </p:nvSpPr>
            <p:spPr>
              <a:xfrm>
                <a:off x="8687030" y="5060776"/>
                <a:ext cx="1775230" cy="7371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2+2</m:t>
                            </m:r>
                          </m:den>
                        </m:f>
                      </m:e>
                    </m:d>
                  </m:oMath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EB69069-9F96-5B47-8080-34F58F7A6A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030" y="5060776"/>
                <a:ext cx="1775230" cy="737189"/>
              </a:xfrm>
              <a:prstGeom prst="rect">
                <a:avLst/>
              </a:prstGeom>
              <a:blipFill>
                <a:blip r:embed="rId8"/>
                <a:stretch>
                  <a:fillRect b="-1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811AD6D-3C3A-4846-86E3-4DA193F4DCCA}"/>
              </a:ext>
            </a:extLst>
          </p:cNvPr>
          <p:cNvCxnSpPr>
            <a:cxnSpLocks/>
          </p:cNvCxnSpPr>
          <p:nvPr/>
        </p:nvCxnSpPr>
        <p:spPr>
          <a:xfrm flipH="1" flipV="1">
            <a:off x="8770258" y="3817619"/>
            <a:ext cx="503748" cy="11009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2662CE-BEA2-7E49-8EA8-27DA5EDBE860}"/>
              </a:ext>
            </a:extLst>
          </p:cNvPr>
          <p:cNvCxnSpPr>
            <a:cxnSpLocks/>
          </p:cNvCxnSpPr>
          <p:nvPr/>
        </p:nvCxnSpPr>
        <p:spPr>
          <a:xfrm flipV="1">
            <a:off x="9644754" y="3817619"/>
            <a:ext cx="544094" cy="1100916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135A026-5705-6E4A-9036-4BF6EDCC84F9}"/>
                  </a:ext>
                </a:extLst>
              </p:cNvPr>
              <p:cNvSpPr/>
              <p:nvPr/>
            </p:nvSpPr>
            <p:spPr>
              <a:xfrm>
                <a:off x="1813430" y="5977359"/>
                <a:ext cx="36779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ndara" panose="020E0502030303020204" pitchFamily="34" charset="0"/>
                  </a:rPr>
                  <a:t> Gain(Patrons)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=0.541</m:t>
                    </m:r>
                  </m:oMath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135A026-5705-6E4A-9036-4BF6EDCC84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3430" y="5977359"/>
                <a:ext cx="3677995" cy="523220"/>
              </a:xfrm>
              <a:prstGeom prst="rect">
                <a:avLst/>
              </a:prstGeom>
              <a:blipFill>
                <a:blip r:embed="rId9"/>
                <a:stretch>
                  <a:fillRect l="-1375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637C37-7D32-F64C-80F0-C7AAF15D8FC8}"/>
                  </a:ext>
                </a:extLst>
              </p:cNvPr>
              <p:cNvSpPr/>
              <p:nvPr/>
            </p:nvSpPr>
            <p:spPr>
              <a:xfrm>
                <a:off x="7321840" y="5977359"/>
                <a:ext cx="25514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latin typeface="Candara" panose="020E0502030303020204" pitchFamily="34" charset="0"/>
                  </a:rPr>
                  <a:t> Gain(Type)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9637C37-7D32-F64C-80F0-C7AAF15D8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1840" y="5977359"/>
                <a:ext cx="2551468" cy="523220"/>
              </a:xfrm>
              <a:prstGeom prst="rect">
                <a:avLst/>
              </a:prstGeom>
              <a:blipFill>
                <a:blip r:embed="rId10"/>
                <a:stretch>
                  <a:fillRect l="-1980" t="-11905" r="-49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43F37A1-591E-BB4A-8985-051B08531FB7}"/>
                  </a:ext>
                </a:extLst>
              </p:cNvPr>
              <p:cNvSpPr/>
              <p:nvPr/>
            </p:nvSpPr>
            <p:spPr>
              <a:xfrm>
                <a:off x="4522212" y="1525840"/>
                <a:ext cx="158620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6+6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343F37A1-591E-BB4A-8985-051B08531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2212" y="1525840"/>
                <a:ext cx="1586205" cy="752770"/>
              </a:xfrm>
              <a:prstGeom prst="rect">
                <a:avLst/>
              </a:prstGeom>
              <a:blipFill>
                <a:blip r:embed="rId11"/>
                <a:stretch>
                  <a:fillRect l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1AFBD7-7495-FC48-9EFC-583A157292B0}"/>
              </a:ext>
            </a:extLst>
          </p:cNvPr>
          <p:cNvCxnSpPr>
            <a:cxnSpLocks/>
          </p:cNvCxnSpPr>
          <p:nvPr/>
        </p:nvCxnSpPr>
        <p:spPr>
          <a:xfrm flipH="1">
            <a:off x="4264962" y="1895677"/>
            <a:ext cx="356203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4D6E6DF-3836-B14E-9365-80963012712B}"/>
                  </a:ext>
                </a:extLst>
              </p:cNvPr>
              <p:cNvSpPr/>
              <p:nvPr/>
            </p:nvSpPr>
            <p:spPr>
              <a:xfrm>
                <a:off x="9395746" y="1519292"/>
                <a:ext cx="1586205" cy="7527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6+6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>
                    <a:latin typeface="Candara" panose="020E0502030303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4D6E6DF-3836-B14E-9365-809630127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5746" y="1519292"/>
                <a:ext cx="1586205" cy="752770"/>
              </a:xfrm>
              <a:prstGeom prst="rect">
                <a:avLst/>
              </a:prstGeom>
              <a:blipFill>
                <a:blip r:embed="rId12"/>
                <a:stretch>
                  <a:fillRect l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02AC9A-3860-4C4E-86F1-A5D0A884DA04}"/>
              </a:ext>
            </a:extLst>
          </p:cNvPr>
          <p:cNvCxnSpPr>
            <a:cxnSpLocks/>
          </p:cNvCxnSpPr>
          <p:nvPr/>
        </p:nvCxnSpPr>
        <p:spPr>
          <a:xfrm flipH="1">
            <a:off x="9222401" y="1898961"/>
            <a:ext cx="255897" cy="0"/>
          </a:xfrm>
          <a:prstGeom prst="straightConnector1">
            <a:avLst/>
          </a:prstGeom>
          <a:ln w="50800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085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6" grpId="0"/>
      <p:bldP spid="20" grpId="0"/>
      <p:bldP spid="30" grpId="0"/>
      <p:bldP spid="37" grpId="0"/>
      <p:bldP spid="37" grpId="1"/>
      <p:bldP spid="38" grpId="0"/>
      <p:bldP spid="39" grpId="0"/>
      <p:bldP spid="4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E991F-E293-564D-9DA6-8A0AA250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Smaller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FAF76-86B9-8348-98CD-43F911A66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5334001"/>
          </a:xfrm>
        </p:spPr>
        <p:txBody>
          <a:bodyPr/>
          <a:lstStyle/>
          <a:p>
            <a:r>
              <a:rPr lang="en-US" dirty="0"/>
              <a:t>Choose the attribute that maximize the information gain.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8C98B-C002-FF4F-A524-32C0EB4D5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A201B-031A-EC43-9340-6176E792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957" y="2438402"/>
            <a:ext cx="6626087" cy="402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2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756E-F1DF-47C7-AE56-90B5396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13596-E112-4204-9B25-3F9DDDB2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B91FB5-519A-41CE-ACB6-23D1238B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610" y="0"/>
            <a:ext cx="5465645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5BEC0B-0C93-4799-B160-A3DE8785D4D9}"/>
              </a:ext>
            </a:extLst>
          </p:cNvPr>
          <p:cNvSpPr/>
          <p:nvPr/>
        </p:nvSpPr>
        <p:spPr>
          <a:xfrm>
            <a:off x="1876426" y="2681586"/>
            <a:ext cx="22574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Source: Fig.3.2 in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Murphy, Kevin P. "Machine learning: a probabilistic perspective." (2012).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4138C2-15C8-45CE-A552-2D2AA9681AE4}"/>
              </a:ext>
            </a:extLst>
          </p:cNvPr>
          <p:cNvSpPr/>
          <p:nvPr/>
        </p:nvSpPr>
        <p:spPr>
          <a:xfrm>
            <a:off x="6888480" y="0"/>
            <a:ext cx="609600" cy="19507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011216-D68B-6640-B5E4-067465C28D70}"/>
              </a:ext>
            </a:extLst>
          </p:cNvPr>
          <p:cNvSpPr/>
          <p:nvPr/>
        </p:nvSpPr>
        <p:spPr>
          <a:xfrm>
            <a:off x="903845" y="5108347"/>
            <a:ext cx="32956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</a:rPr>
              <a:t>Suppose that all numbers are integers between 1 and 100</a:t>
            </a:r>
          </a:p>
        </p:txBody>
      </p:sp>
    </p:spTree>
    <p:extLst>
      <p:ext uri="{BB962C8B-B14F-4D97-AF65-F5344CB8AC3E}">
        <p14:creationId xmlns:p14="http://schemas.microsoft.com/office/powerpoint/2010/main" val="1116749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A23C-F0D7-48C5-B4B1-BC9C79151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Overfitting Prevention: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CD318-F60E-42B7-93BC-83C47BD4B6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3" indent="0">
              <a:buNone/>
            </a:pPr>
            <a:r>
              <a:rPr lang="en-US" dirty="0"/>
              <a:t>Training on n data items: </a:t>
            </a:r>
            <a:br>
              <a:rPr lang="en-US" dirty="0"/>
            </a:br>
            <a:endParaRPr lang="en-US" dirty="0"/>
          </a:p>
          <a:p>
            <a:pPr marL="11113" indent="0">
              <a:buNone/>
            </a:pPr>
            <a:endParaRPr lang="en-US" dirty="0"/>
          </a:p>
          <a:p>
            <a:pPr marL="11113" indent="0">
              <a:buNone/>
            </a:pPr>
            <a:endParaRPr lang="en-US" dirty="0"/>
          </a:p>
          <a:p>
            <a:pPr marL="11113" indent="0">
              <a:buNone/>
            </a:pPr>
            <a:endParaRPr lang="en-US" sz="1600" dirty="0"/>
          </a:p>
          <a:p>
            <a:pPr marL="11113" indent="0">
              <a:buNone/>
            </a:pPr>
            <a:r>
              <a:rPr lang="en-US" dirty="0"/>
              <a:t>Testing: Take the majority vote during testing.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6C1D21-3723-4993-A4E6-949A6528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B58C24-BADD-4BEA-B50F-A53E0CADF2A4}"/>
              </a:ext>
            </a:extLst>
          </p:cNvPr>
          <p:cNvSpPr/>
          <p:nvPr/>
        </p:nvSpPr>
        <p:spPr>
          <a:xfrm>
            <a:off x="2615184" y="6351508"/>
            <a:ext cx="6175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Source: https://victorzhou.com/blog/intro-to-random-forests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895D81E-99A8-4131-8ABC-D6CDC85FE0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174" t="12800" r="6693" b="51289"/>
          <a:stretch/>
        </p:blipFill>
        <p:spPr>
          <a:xfrm>
            <a:off x="2858930" y="4804912"/>
            <a:ext cx="5894926" cy="14411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49ABD1-B24B-495C-9632-9411AAFFCA34}"/>
              </a:ext>
            </a:extLst>
          </p:cNvPr>
          <p:cNvSpPr/>
          <p:nvPr/>
        </p:nvSpPr>
        <p:spPr>
          <a:xfrm>
            <a:off x="2331720" y="2007834"/>
            <a:ext cx="7528560" cy="181588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  <a:effectLst>
            <a:outerShdw blurRad="50800" dist="381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marL="11113"/>
            <a:r>
              <a:rPr lang="en-US" sz="2800" dirty="0">
                <a:solidFill>
                  <a:srgbClr val="0000CC"/>
                </a:solidFill>
                <a:latin typeface="Candara" panose="020E0502030303020204" pitchFamily="34" charset="0"/>
              </a:rPr>
              <a:t>Repeat t times:</a:t>
            </a:r>
          </a:p>
          <a:p>
            <a:pPr marL="573088" lvl="2" indent="-23177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CC"/>
                </a:solidFill>
                <a:latin typeface="Candara" panose="020E0502030303020204" pitchFamily="34" charset="0"/>
              </a:rPr>
              <a:t>Sample with replacement n training examples by a subset of the attributes.</a:t>
            </a:r>
          </a:p>
          <a:p>
            <a:pPr marL="573088" lvl="2" indent="-231775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CC"/>
                </a:solidFill>
                <a:latin typeface="Candara" panose="020E0502030303020204" pitchFamily="34" charset="0"/>
              </a:rPr>
              <a:t>Train a decision tree on the samples.</a:t>
            </a:r>
          </a:p>
        </p:txBody>
      </p:sp>
    </p:spTree>
    <p:extLst>
      <p:ext uri="{BB962C8B-B14F-4D97-AF65-F5344CB8AC3E}">
        <p14:creationId xmlns:p14="http://schemas.microsoft.com/office/powerpoint/2010/main" val="2357316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Classification with Naive Bayes Network</a:t>
            </a:r>
          </a:p>
          <a:p>
            <a:pPr lvl="1"/>
            <a:r>
              <a:rPr lang="en-US" dirty="0"/>
              <a:t>Classification with Decision Tree</a:t>
            </a:r>
          </a:p>
          <a:p>
            <a:pPr lvl="1"/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08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6DD59-C835-DA40-8620-76979E839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DFB63-8933-394D-9DBB-11EF682C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E18C5E6-C0EB-B44A-813F-97C6813C204F}"/>
              </a:ext>
            </a:extLst>
          </p:cNvPr>
          <p:cNvSpPr/>
          <p:nvPr/>
        </p:nvSpPr>
        <p:spPr>
          <a:xfrm>
            <a:off x="4811881" y="5923804"/>
            <a:ext cx="34211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House size in square feet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F4CAB-2753-3F48-8672-B1700BE0842A}"/>
              </a:ext>
            </a:extLst>
          </p:cNvPr>
          <p:cNvSpPr/>
          <p:nvPr/>
        </p:nvSpPr>
        <p:spPr>
          <a:xfrm rot="16200000">
            <a:off x="1454325" y="3223553"/>
            <a:ext cx="25090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House price in $1K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9A85C-0622-3749-AAF2-5108D3A7E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30" y="1405099"/>
            <a:ext cx="6369540" cy="451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6895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4163-C85F-7240-9CC0-63E46E75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8370C-BA4D-5F43-B5ED-2E74DD2E3F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4262438" cy="5505450"/>
          </a:xfrm>
        </p:spPr>
        <p:txBody>
          <a:bodyPr>
            <a:normAutofit/>
          </a:bodyPr>
          <a:lstStyle/>
          <a:p>
            <a:r>
              <a:rPr lang="en-US" dirty="0"/>
              <a:t>What is the reasonable price for a 2500 </a:t>
            </a:r>
            <a:r>
              <a:rPr lang="en-US" dirty="0" err="1"/>
              <a:t>sq</a:t>
            </a:r>
            <a:r>
              <a:rPr lang="en-US" dirty="0"/>
              <a:t> ft house?</a:t>
            </a:r>
          </a:p>
          <a:p>
            <a:pPr lvl="1"/>
            <a:r>
              <a:rPr lang="en-US" dirty="0"/>
              <a:t>400K</a:t>
            </a:r>
          </a:p>
          <a:p>
            <a:pPr lvl="1"/>
            <a:r>
              <a:rPr lang="en-US" dirty="0"/>
              <a:t>600K</a:t>
            </a:r>
          </a:p>
          <a:p>
            <a:pPr lvl="1"/>
            <a:r>
              <a:rPr lang="en-US" dirty="0"/>
              <a:t>800K</a:t>
            </a:r>
          </a:p>
          <a:p>
            <a:pPr lvl="1"/>
            <a:r>
              <a:rPr lang="en-US" dirty="0"/>
              <a:t>1000K</a:t>
            </a:r>
          </a:p>
          <a:p>
            <a:pPr lvl="1"/>
            <a:r>
              <a:rPr lang="en-US" dirty="0"/>
              <a:t>1200K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414CE-2FF4-3A41-91F5-1E7CC53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5AAAF2-5AD3-F343-B02A-F3023095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192" y="1667436"/>
            <a:ext cx="5413624" cy="38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5378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0C07D2-9CA8-264C-9DC9-056D1904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90991D-878C-C444-B388-B6621EEAB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Data (x, y): (x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1</a:t>
                </a:r>
                <a:r>
                  <a:rPr lang="en-US" dirty="0"/>
                  <a:t>), …, (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)</a:t>
                </a:r>
                <a:endParaRPr lang="en-US" baseline="-25000" dirty="0"/>
              </a:p>
              <a:p>
                <a:r>
                  <a:rPr lang="en-US" dirty="0"/>
                  <a:t>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Set partial derivatives as 0: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solution: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90991D-878C-C444-B388-B6621EEAB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14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C2828-87D0-DA45-9612-AE3F5716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91F2A-7CE9-4380-9B83-8F8761DC27C0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593D02-D3B6-DE46-8597-A38D9D84F269}"/>
              </a:ext>
            </a:extLst>
          </p:cNvPr>
          <p:cNvSpPr/>
          <p:nvPr/>
        </p:nvSpPr>
        <p:spPr>
          <a:xfrm>
            <a:off x="7641917" y="2201347"/>
            <a:ext cx="35195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Mean Squared Error (MSE)</a:t>
            </a:r>
          </a:p>
        </p:txBody>
      </p:sp>
    </p:spTree>
    <p:extLst>
      <p:ext uri="{BB962C8B-B14F-4D97-AF65-F5344CB8AC3E}">
        <p14:creationId xmlns:p14="http://schemas.microsoft.com/office/powerpoint/2010/main" val="15108120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99928-C7C1-9847-8C61-B4461DB4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ACC0CE-D2FD-E447-BE0C-FD27EBC10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76C2D-EB88-C64C-A1B0-A45E6B78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27" y="1398495"/>
            <a:ext cx="5413624" cy="38405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97EFD3-9C09-9740-9005-1EC09C077CDB}"/>
                  </a:ext>
                </a:extLst>
              </p:cNvPr>
              <p:cNvSpPr/>
              <p:nvPr/>
            </p:nvSpPr>
            <p:spPr>
              <a:xfrm>
                <a:off x="3940703" y="5573792"/>
                <a:ext cx="366427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=0.232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+246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2500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=826</m:t>
                      </m:r>
                    </m:oMath>
                  </m:oMathPara>
                </a14:m>
                <a:endParaRPr lang="en-US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97EFD3-9C09-9740-9005-1EC09C077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703" y="5573792"/>
                <a:ext cx="3664273" cy="954107"/>
              </a:xfrm>
              <a:prstGeom prst="rect">
                <a:avLst/>
              </a:prstGeom>
              <a:blipFill>
                <a:blip r:embed="rId3"/>
                <a:stretch>
                  <a:fillRect l="-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9271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4163-C85F-7240-9CC0-63E46E75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414CE-2FF4-3A41-91F5-1E7CC53EC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56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1B62A8-FF6D-AC44-A5E1-C2C987C363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043349"/>
              </p:ext>
            </p:extLst>
          </p:nvPr>
        </p:nvGraphicFramePr>
        <p:xfrm>
          <a:off x="1825842" y="1590444"/>
          <a:ext cx="1890300" cy="3108960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945150">
                  <a:extLst>
                    <a:ext uri="{9D8B030D-6E8A-4147-A177-3AD203B41FA5}">
                      <a16:colId xmlns:a16="http://schemas.microsoft.com/office/drawing/2014/main" val="66615512"/>
                    </a:ext>
                  </a:extLst>
                </a:gridCol>
                <a:gridCol w="945150">
                  <a:extLst>
                    <a:ext uri="{9D8B030D-6E8A-4147-A177-3AD203B41FA5}">
                      <a16:colId xmlns:a16="http://schemas.microsoft.com/office/drawing/2014/main" val="2318422567"/>
                    </a:ext>
                  </a:extLst>
                </a:gridCol>
              </a:tblGrid>
              <a:tr h="40550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956454"/>
                  </a:ext>
                </a:extLst>
              </a:tr>
              <a:tr h="40550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63152"/>
                  </a:ext>
                </a:extLst>
              </a:tr>
              <a:tr h="40550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2612655"/>
                  </a:ext>
                </a:extLst>
              </a:tr>
              <a:tr h="40550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57992"/>
                  </a:ext>
                </a:extLst>
              </a:tr>
              <a:tr h="40550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25747"/>
                  </a:ext>
                </a:extLst>
              </a:tr>
              <a:tr h="405503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6802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9D4E7B-CB20-8A40-B993-033E3EC8DB54}"/>
                  </a:ext>
                </a:extLst>
              </p:cNvPr>
              <p:cNvSpPr/>
              <p:nvPr/>
            </p:nvSpPr>
            <p:spPr>
              <a:xfrm>
                <a:off x="4609550" y="1590444"/>
                <a:ext cx="5118847" cy="1595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latin typeface="Candara" panose="020E050203030302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69D4E7B-CB20-8A40-B993-033E3EC8DB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550" y="1590444"/>
                <a:ext cx="5118847" cy="1595886"/>
              </a:xfrm>
              <a:prstGeom prst="rect">
                <a:avLst/>
              </a:prstGeom>
              <a:blipFill>
                <a:blip r:embed="rId4"/>
                <a:stretch>
                  <a:fillRect t="-38583" b="-32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EB7137-C85C-A54D-B905-825638B4670E}"/>
                  </a:ext>
                </a:extLst>
              </p:cNvPr>
              <p:cNvSpPr/>
              <p:nvPr/>
            </p:nvSpPr>
            <p:spPr>
              <a:xfrm>
                <a:off x="5140900" y="4055053"/>
                <a:ext cx="23084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en-US" sz="2800" dirty="0">
                  <a:latin typeface="Candara" panose="020E0502030303020204" pitchFamily="34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800" i="1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sz="28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7EB7137-C85C-A54D-B905-825638B46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0900" y="4055053"/>
                <a:ext cx="2308412" cy="954107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C3B26C6-36A1-4D3E-B88B-750E26264CA3}"/>
              </a:ext>
            </a:extLst>
          </p:cNvPr>
          <p:cNvSpPr/>
          <p:nvPr/>
        </p:nvSpPr>
        <p:spPr>
          <a:xfrm>
            <a:off x="3797796" y="4171473"/>
            <a:ext cx="811754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10.4</a:t>
            </a:r>
          </a:p>
        </p:txBody>
      </p:sp>
    </p:spTree>
    <p:extLst>
      <p:ext uri="{BB962C8B-B14F-4D97-AF65-F5344CB8AC3E}">
        <p14:creationId xmlns:p14="http://schemas.microsoft.com/office/powerpoint/2010/main" val="63716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0C07D2-9CA8-264C-9DC9-056D1904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90991D-878C-C444-B388-B6621EEABF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Data (</a:t>
                </a:r>
                <a:r>
                  <a:rPr lang="en-US" b="1" dirty="0"/>
                  <a:t>x</a:t>
                </a:r>
                <a:r>
                  <a:rPr lang="en-US" dirty="0"/>
                  <a:t>, y): (</a:t>
                </a:r>
                <a:r>
                  <a:rPr lang="en-US" b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1</a:t>
                </a:r>
                <a:r>
                  <a:rPr lang="en-US" dirty="0"/>
                  <a:t>), …, (</a:t>
                </a:r>
                <a:r>
                  <a:rPr lang="en-US" b="1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)</a:t>
                </a:r>
                <a:endParaRPr lang="en-US" baseline="-25000" dirty="0"/>
              </a:p>
              <a:p>
                <a:r>
                  <a:rPr lang="en-US" dirty="0"/>
                  <a:t>Linear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Minimize loss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−(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Set partial derivatives as 0: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Optimal solution </a:t>
                </a:r>
              </a:p>
              <a:p>
                <a:pPr lvl="1"/>
                <a:r>
                  <a:rPr lang="en-US" b="1" dirty="0"/>
                  <a:t>X</a:t>
                </a:r>
                <a:r>
                  <a:rPr lang="en-US" dirty="0"/>
                  <a:t> = (</a:t>
                </a:r>
                <a:r>
                  <a:rPr lang="en-US" b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 …, </a:t>
                </a:r>
                <a:r>
                  <a:rPr lang="en-US" b="1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),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y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, …, </m:t>
                        </m:r>
                        <m:r>
                          <m:rPr>
                            <m:nor/>
                          </m:rPr>
                          <a:rPr lang="en-US" dirty="0"/>
                          <m:t>yN</m:t>
                        </m:r>
                        <m:r>
                          <m:rPr>
                            <m:nor/>
                          </m:rPr>
                          <a:rPr lang="en-US" dirty="0"/>
                          <m:t>) 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panose="02040503050406030204" pitchFamily="18" charset="0"/>
                              </a:rPr>
                              <m:t>𝐗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p>
                        </m:sSup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C90991D-878C-C444-B388-B6621EEABF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7" t="-2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7C2828-87D0-DA45-9612-AE3F57168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691F2A-7CE9-4380-9B83-8F8761DC27C0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6097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2F3F-C6AA-CE42-8ADC-7F5008A9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Prevention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EF857-D362-A849-813D-2950D0CED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With multivariate linear regression it is possible that some dimension that is actually irrelevant appears by chance to be useful.</a:t>
                </a:r>
              </a:p>
              <a:p>
                <a:r>
                  <a:rPr lang="en-US" dirty="0"/>
                  <a:t>Regularization with L</a:t>
                </a:r>
                <a:r>
                  <a:rPr lang="en-US" baseline="-25000" dirty="0"/>
                  <a:t>1</a:t>
                </a:r>
                <a:r>
                  <a:rPr lang="en-US" dirty="0"/>
                  <a:t>/L</a:t>
                </a:r>
                <a:r>
                  <a:rPr lang="en-US" baseline="-25000" dirty="0"/>
                  <a:t>2</a:t>
                </a:r>
                <a:r>
                  <a:rPr lang="en-US" dirty="0"/>
                  <a:t> norm (sparse model):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solidFill>
                              <a:srgbClr val="2A2A2A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solidFill>
                              <a:srgbClr val="2A2A2A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is-IS" i="1">
                                <a:solidFill>
                                  <a:srgbClr val="2A2A2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s-I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EF857-D362-A849-813D-2950D0CED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 r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4F3AA-FA05-914E-8495-15B867F3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165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Classification with Naive Bayes Network</a:t>
            </a:r>
          </a:p>
          <a:p>
            <a:pPr lvl="1"/>
            <a:r>
              <a:rPr lang="en-US" dirty="0"/>
              <a:t>Classification with Decision Tree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Classification with Logistic Regression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C756E-F1DF-47C7-AE56-90B539630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213596-E112-4204-9B25-3F9DDDB2E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4B4111-208E-445F-BC81-6AB71BAAD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7"/>
          <a:stretch/>
        </p:blipFill>
        <p:spPr>
          <a:xfrm>
            <a:off x="4007956" y="0"/>
            <a:ext cx="538369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4C46984-7285-402D-A3D3-3D4A5846A5B9}"/>
              </a:ext>
            </a:extLst>
          </p:cNvPr>
          <p:cNvSpPr/>
          <p:nvPr/>
        </p:nvSpPr>
        <p:spPr>
          <a:xfrm>
            <a:off x="1876426" y="2681586"/>
            <a:ext cx="22574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Source: Fig.3.3 in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Murphy, Kevin P. "Machine learning: a probabilistic perspective." (2012).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00FB2D-FB88-4CB8-9C42-1928EEC283DC}"/>
              </a:ext>
            </a:extLst>
          </p:cNvPr>
          <p:cNvSpPr/>
          <p:nvPr/>
        </p:nvSpPr>
        <p:spPr>
          <a:xfrm>
            <a:off x="6571488" y="0"/>
            <a:ext cx="1207008" cy="195072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114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B9D4-0AB1-7D4F-81E4-96B4EBD42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C5B5F-3551-0C4A-BE1A-2D6BF1791D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Classification:</a:t>
                </a:r>
              </a:p>
              <a:p>
                <a:pPr lvl="1"/>
                <a:r>
                  <a:rPr lang="en-US" dirty="0"/>
                  <a:t>h(x) = 0 or 1</a:t>
                </a:r>
              </a:p>
              <a:p>
                <a:r>
                  <a:rPr lang="en-US" dirty="0"/>
                  <a:t>Soft classification</a:t>
                </a:r>
              </a:p>
              <a:p>
                <a:pPr lvl="1"/>
                <a:r>
                  <a:rPr lang="en-US" dirty="0"/>
                  <a:t>h(x) = p (between 0 and 1).</a:t>
                </a:r>
              </a:p>
              <a:p>
                <a:r>
                  <a:rPr lang="en-US" dirty="0"/>
                  <a:t>Logistic regression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5C5B5F-3551-0C4A-BE1A-2D6BF1791D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1676A-552A-4E4A-928D-4D2B4E994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3A7E1-4CE9-D24F-8038-2A3351F1B4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3216" y="1493520"/>
            <a:ext cx="3182112" cy="4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28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B52E-D3A1-624C-8F32-72026D84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F9809-2BDF-0F4E-A98B-FE0E498BA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(</a:t>
                </a:r>
                <a:r>
                  <a:rPr lang="en-US" b="1" dirty="0"/>
                  <a:t>x</a:t>
                </a:r>
                <a:r>
                  <a:rPr lang="en-US" dirty="0"/>
                  <a:t>, y): (</a:t>
                </a:r>
                <a:r>
                  <a:rPr lang="en-US" b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1</a:t>
                </a:r>
                <a:r>
                  <a:rPr lang="en-US" dirty="0"/>
                  <a:t>), …, (</a:t>
                </a:r>
                <a:r>
                  <a:rPr lang="en-US" b="1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)</a:t>
                </a:r>
                <a:endParaRPr lang="en-US" baseline="-25000" dirty="0"/>
              </a:p>
              <a:p>
                <a:r>
                  <a:rPr lang="en-US" dirty="0"/>
                  <a:t>Linear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Minimize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Use Gradient Descent approach for complex optimization.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F9809-2BDF-0F4E-A98B-FE0E498BA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5890E-7648-E040-8408-16D6F14F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129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B5E3-3B73-CF47-98CA-51710D1F1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7A5BE-02F0-554C-AF2D-5DABB6663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12225-5612-419B-A8D5-4B8EEE4C217E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7009A8-5D35-2549-9A77-2328770FB334}"/>
                  </a:ext>
                </a:extLst>
              </p:cNvPr>
              <p:cNvSpPr/>
              <p:nvPr/>
            </p:nvSpPr>
            <p:spPr>
              <a:xfrm>
                <a:off x="2164830" y="2402575"/>
                <a:ext cx="3657600" cy="20269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1113"/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2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−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nary>
                  </m:oMath>
                </a14:m>
                <a:r>
                  <a:rPr lang="en-US" sz="3200" dirty="0">
                    <a:latin typeface="Candara" panose="020E0502030303020204" pitchFamily="34" charset="0"/>
                    <a:cs typeface="Calibri" panose="020F0502020204030204" pitchFamily="34" charset="0"/>
                  </a:rPr>
                  <a:t>,</a:t>
                </a:r>
              </a:p>
              <a:p>
                <a:pPr marL="11113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3200" dirty="0">
                    <a:latin typeface="Candara" panose="020E050203030302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Candara" panose="020E0502030303020204" pitchFamily="34" charset="0"/>
                    <a:cs typeface="Calibri" panose="020F0502020204030204" pitchFamily="34" charset="0"/>
                  </a:rPr>
                  <a:t>is the step size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7009A8-5D35-2549-9A77-2328770FB3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4830" y="2402575"/>
                <a:ext cx="3657600" cy="2026902"/>
              </a:xfrm>
              <a:prstGeom prst="rect">
                <a:avLst/>
              </a:prstGeom>
              <a:blipFill>
                <a:blip r:embed="rId2"/>
                <a:stretch>
                  <a:fillRect l="-1038" t="-35625" b="-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8E44D3CF-FD7F-4270-9F7C-025BBD828813}"/>
              </a:ext>
            </a:extLst>
          </p:cNvPr>
          <p:cNvSpPr/>
          <p:nvPr/>
        </p:nvSpPr>
        <p:spPr>
          <a:xfrm>
            <a:off x="7712314" y="5059440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Contour plot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57F78E9-B34E-4EDC-B601-AC96FBB755AF}"/>
              </a:ext>
            </a:extLst>
          </p:cNvPr>
          <p:cNvSpPr/>
          <p:nvPr/>
        </p:nvSpPr>
        <p:spPr>
          <a:xfrm>
            <a:off x="7907071" y="3192650"/>
            <a:ext cx="1199309" cy="642551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FF9178-23BF-45F8-AE40-D5A854EE1ADC}"/>
              </a:ext>
            </a:extLst>
          </p:cNvPr>
          <p:cNvSpPr/>
          <p:nvPr/>
        </p:nvSpPr>
        <p:spPr>
          <a:xfrm>
            <a:off x="7747136" y="3043209"/>
            <a:ext cx="1511644" cy="944392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97465C-589E-4AF5-BB1A-B48E099499A8}"/>
              </a:ext>
            </a:extLst>
          </p:cNvPr>
          <p:cNvSpPr/>
          <p:nvPr/>
        </p:nvSpPr>
        <p:spPr>
          <a:xfrm>
            <a:off x="7549428" y="2845501"/>
            <a:ext cx="1861753" cy="1294501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BDB1C1-F42C-4C38-A81E-6A05A6C137AC}"/>
              </a:ext>
            </a:extLst>
          </p:cNvPr>
          <p:cNvSpPr/>
          <p:nvPr/>
        </p:nvSpPr>
        <p:spPr>
          <a:xfrm>
            <a:off x="7383381" y="2697220"/>
            <a:ext cx="2180200" cy="1595182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0FA8A1D-F702-44C4-8FFA-0F11E2516E22}"/>
              </a:ext>
            </a:extLst>
          </p:cNvPr>
          <p:cNvSpPr/>
          <p:nvPr/>
        </p:nvSpPr>
        <p:spPr>
          <a:xfrm>
            <a:off x="7166369" y="2511868"/>
            <a:ext cx="2549613" cy="1932934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389D946-1D93-41B3-831A-55D50906B8F8}"/>
              </a:ext>
            </a:extLst>
          </p:cNvPr>
          <p:cNvSpPr/>
          <p:nvPr/>
        </p:nvSpPr>
        <p:spPr>
          <a:xfrm>
            <a:off x="6943947" y="2239664"/>
            <a:ext cx="2924435" cy="2357539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ABCAC36-7EA3-41C9-9E4B-037E26AAC983}"/>
              </a:ext>
            </a:extLst>
          </p:cNvPr>
          <p:cNvSpPr/>
          <p:nvPr/>
        </p:nvSpPr>
        <p:spPr>
          <a:xfrm>
            <a:off x="6770953" y="1955815"/>
            <a:ext cx="3249829" cy="2793788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B98572-CD61-4D55-8FB5-12CEA8D108B2}"/>
              </a:ext>
            </a:extLst>
          </p:cNvPr>
          <p:cNvSpPr/>
          <p:nvPr/>
        </p:nvSpPr>
        <p:spPr>
          <a:xfrm>
            <a:off x="6458780" y="1783891"/>
            <a:ext cx="3714402" cy="3118113"/>
          </a:xfrm>
          <a:prstGeom prst="ellipse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0E06D08-419B-48EC-B16E-F39AAE0ECD44}"/>
              </a:ext>
            </a:extLst>
          </p:cNvPr>
          <p:cNvCxnSpPr>
            <a:cxnSpLocks/>
          </p:cNvCxnSpPr>
          <p:nvPr/>
        </p:nvCxnSpPr>
        <p:spPr>
          <a:xfrm flipV="1">
            <a:off x="7443495" y="4213304"/>
            <a:ext cx="204786" cy="513131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42DFDA3-F63C-4AC2-9081-E9B7CD3BF0ED}"/>
              </a:ext>
            </a:extLst>
          </p:cNvPr>
          <p:cNvCxnSpPr>
            <a:cxnSpLocks/>
            <a:endCxn id="16" idx="3"/>
          </p:cNvCxnSpPr>
          <p:nvPr/>
        </p:nvCxnSpPr>
        <p:spPr>
          <a:xfrm flipV="1">
            <a:off x="7644744" y="3950426"/>
            <a:ext cx="177331" cy="2744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A481681-32C0-4968-B8DC-FB8E7708858D}"/>
              </a:ext>
            </a:extLst>
          </p:cNvPr>
          <p:cNvCxnSpPr>
            <a:cxnSpLocks/>
          </p:cNvCxnSpPr>
          <p:nvPr/>
        </p:nvCxnSpPr>
        <p:spPr>
          <a:xfrm flipV="1">
            <a:off x="7821858" y="3682693"/>
            <a:ext cx="177331" cy="27446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3D11F09-06D7-4447-AA7C-A44B522BBC80}"/>
              </a:ext>
            </a:extLst>
          </p:cNvPr>
          <p:cNvSpPr/>
          <p:nvPr/>
        </p:nvSpPr>
        <p:spPr>
          <a:xfrm>
            <a:off x="8059471" y="3345050"/>
            <a:ext cx="935698" cy="337644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C041A9D-03D6-4DD2-A610-319A943EB692}"/>
              </a:ext>
            </a:extLst>
          </p:cNvPr>
          <p:cNvSpPr/>
          <p:nvPr/>
        </p:nvSpPr>
        <p:spPr>
          <a:xfrm>
            <a:off x="8186059" y="3418161"/>
            <a:ext cx="648474" cy="193460"/>
          </a:xfrm>
          <a:prstGeom prst="ellipse">
            <a:avLst/>
          </a:prstGeom>
          <a:noFill/>
          <a:ln w="25400">
            <a:solidFill>
              <a:schemeClr val="bg1">
                <a:lumMod val="50000"/>
              </a:schemeClr>
            </a:solidFill>
          </a:ln>
        </p:spPr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B040C6-6A03-4821-B697-D5B7BF581B13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998971" y="3514891"/>
            <a:ext cx="187088" cy="17453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29B55D9-B0EA-4625-A94B-2A328EA44DD6}"/>
              </a:ext>
            </a:extLst>
          </p:cNvPr>
          <p:cNvCxnSpPr>
            <a:cxnSpLocks/>
            <a:endCxn id="26" idx="0"/>
          </p:cNvCxnSpPr>
          <p:nvPr/>
        </p:nvCxnSpPr>
        <p:spPr>
          <a:xfrm flipV="1">
            <a:off x="8176086" y="3418161"/>
            <a:ext cx="334211" cy="114740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6002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B52E-D3A1-624C-8F32-72026D848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F9809-2BDF-0F4E-A98B-FE0E498BA8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(</a:t>
                </a:r>
                <a:r>
                  <a:rPr lang="en-US" b="1" dirty="0"/>
                  <a:t>x</a:t>
                </a:r>
                <a:r>
                  <a:rPr lang="en-US" dirty="0"/>
                  <a:t>, y): (</a:t>
                </a:r>
                <a:r>
                  <a:rPr lang="en-US" b="1" dirty="0"/>
                  <a:t>x</a:t>
                </a:r>
                <a:r>
                  <a:rPr lang="en-US" baseline="-25000" dirty="0"/>
                  <a:t>1</a:t>
                </a:r>
                <a:r>
                  <a:rPr lang="en-US" dirty="0"/>
                  <a:t>, y</a:t>
                </a:r>
                <a:r>
                  <a:rPr lang="en-US" baseline="-25000" dirty="0"/>
                  <a:t>1</a:t>
                </a:r>
                <a:r>
                  <a:rPr lang="en-US" dirty="0"/>
                  <a:t>), …, (</a:t>
                </a:r>
                <a:r>
                  <a:rPr lang="en-US" b="1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, </a:t>
                </a:r>
                <a:r>
                  <a:rPr lang="en-US" dirty="0" err="1"/>
                  <a:t>y</a:t>
                </a:r>
                <a:r>
                  <a:rPr lang="en-US" baseline="-25000" dirty="0" err="1"/>
                  <a:t>N</a:t>
                </a:r>
                <a:r>
                  <a:rPr lang="en-US" dirty="0"/>
                  <a:t>)</a:t>
                </a:r>
                <a:endParaRPr lang="en-US" baseline="-25000" dirty="0"/>
              </a:p>
              <a:p>
                <a:r>
                  <a:rPr lang="en-US" dirty="0"/>
                  <a:t>Linear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Minimize loss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Calculate partial derivatives: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=−2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9F9809-2BDF-0F4E-A98B-FE0E498BA8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75890E-7648-E040-8408-16D6F14F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579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2F3F-C6AA-CE42-8ADC-7F5008A9A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Prevention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EF857-D362-A849-813D-2950D0CED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Regularization with L</a:t>
                </a:r>
                <a:r>
                  <a:rPr lang="en-US" baseline="-25000" dirty="0"/>
                  <a:t>1</a:t>
                </a:r>
                <a:r>
                  <a:rPr lang="en-US" dirty="0"/>
                  <a:t>/L</a:t>
                </a:r>
                <a:r>
                  <a:rPr lang="en-US" baseline="-25000" dirty="0"/>
                  <a:t>2</a:t>
                </a:r>
                <a:r>
                  <a:rPr lang="en-US" dirty="0"/>
                  <a:t> norm (sparse model):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solidFill>
                              <a:srgbClr val="2A2A2A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|</m:t>
                        </m:r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|</m:t>
                        </m:r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bg-BG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solidFill>
                              <a:srgbClr val="2A2A2A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rgbClr val="2A2A2A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solidFill>
                              <a:srgbClr val="2A2A2A"/>
                            </a:solidFill>
                            <a:latin typeface="Cambria Math" charset="0"/>
                          </a:rPr>
                          <m:t>𝑤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is-IS" i="1">
                                <a:solidFill>
                                  <a:srgbClr val="2A2A2A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|</m:t>
                            </m:r>
                            <m:r>
                              <a:rPr lang="en-U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𝑤</m:t>
                            </m:r>
                            <m:r>
                              <a:rPr lang="en-U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|</m:t>
                            </m:r>
                          </m:e>
                          <m:sup>
                            <m:r>
                              <a:rPr lang="is-IS" i="1">
                                <a:solidFill>
                                  <a:srgbClr val="2A2A2A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2EF857-D362-A849-813D-2950D0CED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84F3AA-FA05-914E-8495-15B867F3C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9829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2FADC-F380-0E48-BBCB-FF17C2E1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08CAE-3158-B946-9384-23166A894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Parametric</a:t>
            </a:r>
          </a:p>
          <a:p>
            <a:pPr lvl="1"/>
            <a:r>
              <a:rPr lang="en-US" dirty="0"/>
              <a:t>Naive Bayes Network</a:t>
            </a:r>
          </a:p>
          <a:p>
            <a:pPr lvl="1"/>
            <a:r>
              <a:rPr lang="en-US" dirty="0"/>
              <a:t>Decision tree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Logistic regression</a:t>
            </a:r>
          </a:p>
          <a:p>
            <a:r>
              <a:rPr lang="en-US" dirty="0"/>
              <a:t>Non-parametric</a:t>
            </a:r>
          </a:p>
          <a:p>
            <a:pPr lvl="1"/>
            <a:r>
              <a:rPr lang="en-US" dirty="0"/>
              <a:t>Support Vector Machines (SVM)</a:t>
            </a:r>
          </a:p>
          <a:p>
            <a:pPr lvl="1"/>
            <a:r>
              <a:rPr lang="en-US" dirty="0"/>
              <a:t>K-Nearest Neighbors (KNN)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FF705-E02B-994D-8E21-C8829BCDD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4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Classification with Naive Bayes Network</a:t>
            </a:r>
          </a:p>
          <a:p>
            <a:pPr lvl="1"/>
            <a:r>
              <a:rPr lang="en-US" dirty="0"/>
              <a:t>Classification with Decision Tree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Classification with Logistic Regression</a:t>
            </a:r>
          </a:p>
          <a:p>
            <a:pPr lvl="1"/>
            <a:r>
              <a:rPr lang="en-US" dirty="0"/>
              <a:t>Classification with K-Nearest Neighbors (KNN)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72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E812-85C4-428C-AEE8-535E2EBE0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87EC8-6C4E-40BD-8F08-61B7BE71B9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point is classified by a majority vote of its neighbors. </a:t>
            </a:r>
          </a:p>
          <a:p>
            <a:r>
              <a:rPr lang="en-US" dirty="0"/>
              <a:t>If </a:t>
            </a:r>
            <a:r>
              <a:rPr lang="en-US" i="1" dirty="0"/>
              <a:t>k</a:t>
            </a:r>
            <a:r>
              <a:rPr lang="en-US" dirty="0"/>
              <a:t> = 1, then the data point is simply assigned to the class of that single nearest neighbor.</a:t>
            </a:r>
          </a:p>
          <a:p>
            <a:r>
              <a:rPr lang="en-US" dirty="0"/>
              <a:t>The algorithm needs to memorize all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5EE7CC-B583-4010-9DA9-EB6F04B66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920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2819-9481-E240-8E22-02BC4F88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7A0F-E93E-594A-8C3E-474C5257D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57847"/>
            <a:ext cx="10972800" cy="2895355"/>
          </a:xfrm>
        </p:spPr>
        <p:txBody>
          <a:bodyPr>
            <a:normAutofit/>
          </a:bodyPr>
          <a:lstStyle/>
          <a:p>
            <a:r>
              <a:rPr lang="en-US" dirty="0"/>
              <a:t>Which class do the dot nodes (</a:t>
            </a:r>
            <a:r>
              <a:rPr lang="en-US" dirty="0" err="1"/>
              <a:t>a,b,c</a:t>
            </a:r>
            <a:r>
              <a:rPr lang="en-US" dirty="0"/>
              <a:t>) belong to according to 1-nearest neighbor?</a:t>
            </a:r>
          </a:p>
          <a:p>
            <a:pPr lvl="1"/>
            <a:r>
              <a:rPr lang="en-US" dirty="0"/>
              <a:t>a: +</a:t>
            </a:r>
          </a:p>
          <a:p>
            <a:pPr lvl="1"/>
            <a:r>
              <a:rPr lang="en-US" dirty="0"/>
              <a:t>b: +</a:t>
            </a:r>
          </a:p>
          <a:p>
            <a:pPr lvl="1"/>
            <a:r>
              <a:rPr lang="en-US" dirty="0"/>
              <a:t>c: 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D5887-0F2B-644F-BBD9-B939A74D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9EA9A-9C4D-964E-B449-1B18AD26FD26}"/>
              </a:ext>
            </a:extLst>
          </p:cNvPr>
          <p:cNvSpPr/>
          <p:nvPr/>
        </p:nvSpPr>
        <p:spPr>
          <a:xfrm>
            <a:off x="4294324" y="1502261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A461E-EE10-894C-911C-450FEDB31082}"/>
              </a:ext>
            </a:extLst>
          </p:cNvPr>
          <p:cNvSpPr/>
          <p:nvPr/>
        </p:nvSpPr>
        <p:spPr>
          <a:xfrm>
            <a:off x="4646148" y="1110679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33266-F4E5-5143-91D3-3610442B4E9C}"/>
              </a:ext>
            </a:extLst>
          </p:cNvPr>
          <p:cNvSpPr/>
          <p:nvPr/>
        </p:nvSpPr>
        <p:spPr>
          <a:xfrm>
            <a:off x="4210531" y="2198043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4ABFA-656E-EF41-8A7C-1B7773E2F071}"/>
              </a:ext>
            </a:extLst>
          </p:cNvPr>
          <p:cNvSpPr/>
          <p:nvPr/>
        </p:nvSpPr>
        <p:spPr>
          <a:xfrm>
            <a:off x="5131088" y="2252759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A3770-B2C8-1148-9C41-0A4191ABD6EF}"/>
              </a:ext>
            </a:extLst>
          </p:cNvPr>
          <p:cNvSpPr/>
          <p:nvPr/>
        </p:nvSpPr>
        <p:spPr>
          <a:xfrm>
            <a:off x="5469056" y="2746407"/>
            <a:ext cx="4427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715BD-F0F8-7E4D-8F87-FD8071AE7919}"/>
              </a:ext>
            </a:extLst>
          </p:cNvPr>
          <p:cNvSpPr/>
          <p:nvPr/>
        </p:nvSpPr>
        <p:spPr>
          <a:xfrm>
            <a:off x="5910956" y="239246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BC1D-BA8E-8F44-9A25-E9F46B7510B6}"/>
              </a:ext>
            </a:extLst>
          </p:cNvPr>
          <p:cNvSpPr/>
          <p:nvPr/>
        </p:nvSpPr>
        <p:spPr>
          <a:xfrm>
            <a:off x="4199743" y="259477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176E-CB59-7F45-8584-DE1BB39D7201}"/>
              </a:ext>
            </a:extLst>
          </p:cNvPr>
          <p:cNvSpPr/>
          <p:nvPr/>
        </p:nvSpPr>
        <p:spPr>
          <a:xfrm>
            <a:off x="5926463" y="1637408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0C73-C5C0-8640-B70E-BA7CCA54D190}"/>
              </a:ext>
            </a:extLst>
          </p:cNvPr>
          <p:cNvSpPr/>
          <p:nvPr/>
        </p:nvSpPr>
        <p:spPr>
          <a:xfrm>
            <a:off x="6915627" y="1858499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D13E9-3578-A34A-A618-9920C7B12860}"/>
              </a:ext>
            </a:extLst>
          </p:cNvPr>
          <p:cNvSpPr/>
          <p:nvPr/>
        </p:nvSpPr>
        <p:spPr>
          <a:xfrm>
            <a:off x="6248516" y="1476381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74B90-20E1-024F-A148-7377A13CB3DA}"/>
              </a:ext>
            </a:extLst>
          </p:cNvPr>
          <p:cNvSpPr/>
          <p:nvPr/>
        </p:nvSpPr>
        <p:spPr>
          <a:xfrm>
            <a:off x="5317150" y="735804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0CDFB-A26C-AF40-B5D2-BC02587C6447}"/>
              </a:ext>
            </a:extLst>
          </p:cNvPr>
          <p:cNvSpPr/>
          <p:nvPr/>
        </p:nvSpPr>
        <p:spPr>
          <a:xfrm>
            <a:off x="5900584" y="835152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982F55-3AEF-F940-9781-53817BF2EEDD}"/>
              </a:ext>
            </a:extLst>
          </p:cNvPr>
          <p:cNvSpPr/>
          <p:nvPr/>
        </p:nvSpPr>
        <p:spPr>
          <a:xfrm>
            <a:off x="5558401" y="1286603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EB40F2-C1E7-0C4E-A8EE-9089C72870B4}"/>
              </a:ext>
            </a:extLst>
          </p:cNvPr>
          <p:cNvSpPr/>
          <p:nvPr/>
        </p:nvSpPr>
        <p:spPr>
          <a:xfrm>
            <a:off x="5880454" y="1125576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2B0AB-A42A-C840-AAD1-2F641DE17E70}"/>
              </a:ext>
            </a:extLst>
          </p:cNvPr>
          <p:cNvSpPr/>
          <p:nvPr/>
        </p:nvSpPr>
        <p:spPr>
          <a:xfrm>
            <a:off x="4763026" y="1430821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4A44F23-7244-2644-9726-788F9993EE43}"/>
              </a:ext>
            </a:extLst>
          </p:cNvPr>
          <p:cNvSpPr/>
          <p:nvPr/>
        </p:nvSpPr>
        <p:spPr>
          <a:xfrm>
            <a:off x="6489339" y="932874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C1E132E-5171-424D-B9B3-2DB68AA87F89}"/>
              </a:ext>
            </a:extLst>
          </p:cNvPr>
          <p:cNvSpPr/>
          <p:nvPr/>
        </p:nvSpPr>
        <p:spPr>
          <a:xfrm>
            <a:off x="5678448" y="1819301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D4F27B-962A-3945-A422-A08F566C606D}"/>
              </a:ext>
            </a:extLst>
          </p:cNvPr>
          <p:cNvSpPr/>
          <p:nvPr/>
        </p:nvSpPr>
        <p:spPr>
          <a:xfrm>
            <a:off x="4972793" y="1804419"/>
            <a:ext cx="360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ndara" panose="020E0502030303020204" pitchFamily="34" charset="0"/>
              </a:rPr>
              <a:t>a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1497E38-1CD9-7E45-A3AA-CD714E987D14}"/>
              </a:ext>
            </a:extLst>
          </p:cNvPr>
          <p:cNvSpPr/>
          <p:nvPr/>
        </p:nvSpPr>
        <p:spPr>
          <a:xfrm>
            <a:off x="5863328" y="2155251"/>
            <a:ext cx="3834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ndara" panose="020E0502030303020204" pitchFamily="34" charset="0"/>
              </a:rPr>
              <a:t>b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EE4E4C-27E5-BF48-A0D9-44440D6DB624}"/>
              </a:ext>
            </a:extLst>
          </p:cNvPr>
          <p:cNvSpPr/>
          <p:nvPr/>
        </p:nvSpPr>
        <p:spPr>
          <a:xfrm>
            <a:off x="6724948" y="1341968"/>
            <a:ext cx="3465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ndara" panose="020E0502030303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6139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2819-9481-E240-8E22-02BC4F88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D5887-0F2B-644F-BBD9-B939A74D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9EA9A-9C4D-964E-B449-1B18AD26FD26}"/>
              </a:ext>
            </a:extLst>
          </p:cNvPr>
          <p:cNvSpPr/>
          <p:nvPr/>
        </p:nvSpPr>
        <p:spPr>
          <a:xfrm>
            <a:off x="4167698" y="4684706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DA461E-EE10-894C-911C-450FEDB31082}"/>
              </a:ext>
            </a:extLst>
          </p:cNvPr>
          <p:cNvSpPr/>
          <p:nvPr/>
        </p:nvSpPr>
        <p:spPr>
          <a:xfrm>
            <a:off x="4923813" y="4546670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33266-F4E5-5143-91D3-3610442B4E9C}"/>
              </a:ext>
            </a:extLst>
          </p:cNvPr>
          <p:cNvSpPr/>
          <p:nvPr/>
        </p:nvSpPr>
        <p:spPr>
          <a:xfrm>
            <a:off x="3602050" y="4551667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44ABFA-656E-EF41-8A7C-1B7773E2F071}"/>
              </a:ext>
            </a:extLst>
          </p:cNvPr>
          <p:cNvSpPr/>
          <p:nvPr/>
        </p:nvSpPr>
        <p:spPr>
          <a:xfrm>
            <a:off x="5102135" y="2283584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7A3770-B2C8-1148-9C41-0A4191ABD6EF}"/>
              </a:ext>
            </a:extLst>
          </p:cNvPr>
          <p:cNvSpPr/>
          <p:nvPr/>
        </p:nvSpPr>
        <p:spPr>
          <a:xfrm>
            <a:off x="5423341" y="2235511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98BC1D-BA8E-8F44-9A25-E9F46B7510B6}"/>
              </a:ext>
            </a:extLst>
          </p:cNvPr>
          <p:cNvSpPr/>
          <p:nvPr/>
        </p:nvSpPr>
        <p:spPr>
          <a:xfrm>
            <a:off x="3092805" y="4315752"/>
            <a:ext cx="4395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rgbClr val="0000CC"/>
                </a:solidFill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176E-CB59-7F45-8584-DE1BB39D7201}"/>
              </a:ext>
            </a:extLst>
          </p:cNvPr>
          <p:cNvSpPr/>
          <p:nvPr/>
        </p:nvSpPr>
        <p:spPr>
          <a:xfrm>
            <a:off x="5912243" y="3712419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5E0C73-C5C0-8640-B70E-BA7CCA54D190}"/>
              </a:ext>
            </a:extLst>
          </p:cNvPr>
          <p:cNvSpPr/>
          <p:nvPr/>
        </p:nvSpPr>
        <p:spPr>
          <a:xfrm>
            <a:off x="5810366" y="2446357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5D13E9-3578-A34A-A618-9920C7B12860}"/>
              </a:ext>
            </a:extLst>
          </p:cNvPr>
          <p:cNvSpPr/>
          <p:nvPr/>
        </p:nvSpPr>
        <p:spPr>
          <a:xfrm>
            <a:off x="6002565" y="3045525"/>
            <a:ext cx="294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174B90-20E1-024F-A148-7377A13CB3DA}"/>
              </a:ext>
            </a:extLst>
          </p:cNvPr>
          <p:cNvSpPr/>
          <p:nvPr/>
        </p:nvSpPr>
        <p:spPr>
          <a:xfrm>
            <a:off x="2196137" y="3401594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10CDFB-A26C-AF40-B5D2-BC02587C6447}"/>
              </a:ext>
            </a:extLst>
          </p:cNvPr>
          <p:cNvSpPr/>
          <p:nvPr/>
        </p:nvSpPr>
        <p:spPr>
          <a:xfrm>
            <a:off x="2671331" y="3973683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EB40F2-C1E7-0C4E-A8EE-9089C72870B4}"/>
              </a:ext>
            </a:extLst>
          </p:cNvPr>
          <p:cNvSpPr/>
          <p:nvPr/>
        </p:nvSpPr>
        <p:spPr>
          <a:xfrm>
            <a:off x="5571105" y="4259704"/>
            <a:ext cx="314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accent4">
                    <a:lumMod val="50000"/>
                  </a:schemeClr>
                </a:solidFill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2B0AB-A42A-C840-AAD1-2F641DE17E70}"/>
              </a:ext>
            </a:extLst>
          </p:cNvPr>
          <p:cNvSpPr/>
          <p:nvPr/>
        </p:nvSpPr>
        <p:spPr>
          <a:xfrm>
            <a:off x="5005029" y="2260694"/>
            <a:ext cx="587660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FAFBA949-E1EC-2A4D-92AD-1114D698B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37392"/>
              </p:ext>
            </p:extLst>
          </p:nvPr>
        </p:nvGraphicFramePr>
        <p:xfrm>
          <a:off x="7580436" y="2157939"/>
          <a:ext cx="1322207" cy="31089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7318">
                  <a:extLst>
                    <a:ext uri="{9D8B030D-6E8A-4147-A177-3AD203B41FA5}">
                      <a16:colId xmlns:a16="http://schemas.microsoft.com/office/drawing/2014/main" val="2467660711"/>
                    </a:ext>
                  </a:extLst>
                </a:gridCol>
                <a:gridCol w="714889">
                  <a:extLst>
                    <a:ext uri="{9D8B030D-6E8A-4147-A177-3AD203B41FA5}">
                      <a16:colId xmlns:a16="http://schemas.microsoft.com/office/drawing/2014/main" val="1053193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+/-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975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1682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32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00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942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>
                          <a:latin typeface="Candara" panose="020E0502030303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729701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34B9094C-43B1-BB49-A0F6-24A96665BE52}"/>
              </a:ext>
            </a:extLst>
          </p:cNvPr>
          <p:cNvSpPr/>
          <p:nvPr/>
        </p:nvSpPr>
        <p:spPr>
          <a:xfrm>
            <a:off x="8318248" y="261177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4D0F69-8BCA-8E47-993A-05B6D0E66BBB}"/>
              </a:ext>
            </a:extLst>
          </p:cNvPr>
          <p:cNvSpPr/>
          <p:nvPr/>
        </p:nvSpPr>
        <p:spPr>
          <a:xfrm>
            <a:off x="8318248" y="312340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ndara" panose="020E0502030303020204" pitchFamily="34" charset="0"/>
              </a:rPr>
              <a:t>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8E4EB5B-A2B2-8640-A563-3B96A405FE51}"/>
              </a:ext>
            </a:extLst>
          </p:cNvPr>
          <p:cNvSpPr/>
          <p:nvPr/>
        </p:nvSpPr>
        <p:spPr>
          <a:xfrm>
            <a:off x="8358323" y="3667695"/>
            <a:ext cx="288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F047565-711F-C64A-8D45-3BEB98488215}"/>
              </a:ext>
            </a:extLst>
          </p:cNvPr>
          <p:cNvSpPr/>
          <p:nvPr/>
        </p:nvSpPr>
        <p:spPr>
          <a:xfrm>
            <a:off x="8358323" y="4130341"/>
            <a:ext cx="288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ndara" panose="020E0502030303020204" pitchFamily="34" charset="0"/>
              </a:rPr>
              <a:t>-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D83E601-CCCF-D34C-84B7-6E048E7A8677}"/>
              </a:ext>
            </a:extLst>
          </p:cNvPr>
          <p:cNvSpPr/>
          <p:nvPr/>
        </p:nvSpPr>
        <p:spPr>
          <a:xfrm>
            <a:off x="8318248" y="4723614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Candara" panose="020E0502030303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15272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2" grpId="0"/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38006-80AE-2840-AF5B-313C1AA7C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Learning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51CF8-0004-9543-8D96-E7BF75B52B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Bayesian Learning: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Maximum a posteriori (MAP):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e>
                    </m:func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Maximum-likelihood estimation (MLE):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argmax</m:t>
                        </m:r>
                      </m:e>
                      <m:li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lim>
                    </m:limLow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051CF8-0004-9543-8D96-E7BF75B52B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BF235-092F-BD48-97B4-92F5A0F1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6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69EA-F523-2346-8848-6AB4D8E1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Parameter: K=1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3FC80-D476-F749-9C5B-D3553531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CA63EE-AB4A-014E-A730-710AB805BF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2"/>
          <a:stretch/>
        </p:blipFill>
        <p:spPr>
          <a:xfrm>
            <a:off x="2767584" y="1435608"/>
            <a:ext cx="6675120" cy="453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066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169EA-F523-2346-8848-6AB4D8E1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Parameter: K=3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B3FC80-D476-F749-9C5B-D3553531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621EFD-C2D3-2D42-AF90-E10542BA98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584" y="1434464"/>
            <a:ext cx="6675120" cy="4535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5918CC-2A39-3148-AEF2-3F21A1FCCF06}"/>
              </a:ext>
            </a:extLst>
          </p:cNvPr>
          <p:cNvSpPr/>
          <p:nvPr/>
        </p:nvSpPr>
        <p:spPr>
          <a:xfrm>
            <a:off x="5481415" y="6044421"/>
            <a:ext cx="14814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Smoother</a:t>
            </a:r>
          </a:p>
        </p:txBody>
      </p:sp>
    </p:spTree>
    <p:extLst>
      <p:ext uri="{BB962C8B-B14F-4D97-AF65-F5344CB8AC3E}">
        <p14:creationId xmlns:p14="http://schemas.microsoft.com/office/powerpoint/2010/main" val="1426487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B7AD-D616-DF41-B2F5-52CC43087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Smoothing Parameter: K=5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D1A660-B32C-1348-BA4C-3A30D7DB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DEAD52-71AB-4B9A-8984-E0E28FAD1E9A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C6928D-EA5E-C443-8564-68C8E42AB2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7584" y="1435608"/>
            <a:ext cx="6675120" cy="4535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7E37E2-9F00-5342-9F9C-42E6701A03E2}"/>
              </a:ext>
            </a:extLst>
          </p:cNvPr>
          <p:cNvSpPr/>
          <p:nvPr/>
        </p:nvSpPr>
        <p:spPr>
          <a:xfrm>
            <a:off x="5481415" y="6044421"/>
            <a:ext cx="21531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Even smoother</a:t>
            </a:r>
          </a:p>
        </p:txBody>
      </p:sp>
    </p:spTree>
    <p:extLst>
      <p:ext uri="{BB962C8B-B14F-4D97-AF65-F5344CB8AC3E}">
        <p14:creationId xmlns:p14="http://schemas.microsoft.com/office/powerpoint/2010/main" val="12511767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>
                <a:ea typeface="ＭＳ Ｐゴシック" pitchFamily="34" charset="-128"/>
              </a:rPr>
              <a:t>Unsupervised 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3256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BC08-46DB-EE47-8DDC-C0D4036BD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Unsupervised 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5AA08-8102-A840-ACBA-DD771201E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X, no label y.</a:t>
            </a:r>
          </a:p>
          <a:p>
            <a:r>
              <a:rPr lang="en-US" dirty="0"/>
              <a:t>Task: find the structure of the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1B0492-A49D-2F4A-9207-40F47862B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583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2819-9481-E240-8E22-02BC4F88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17A0F-E93E-594A-8C3E-474C5257D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157538"/>
            <a:ext cx="10972800" cy="3395664"/>
          </a:xfrm>
        </p:spPr>
        <p:txBody>
          <a:bodyPr>
            <a:normAutofit/>
          </a:bodyPr>
          <a:lstStyle/>
          <a:p>
            <a:r>
              <a:rPr lang="en-US" dirty="0"/>
              <a:t>Is there a structure?</a:t>
            </a:r>
          </a:p>
          <a:p>
            <a:pPr lvl="1"/>
            <a:r>
              <a:rPr lang="en-US" dirty="0"/>
              <a:t>Yes</a:t>
            </a:r>
          </a:p>
          <a:p>
            <a:r>
              <a:rPr lang="en-US" dirty="0"/>
              <a:t>How many clusters?</a:t>
            </a:r>
          </a:p>
          <a:p>
            <a:pPr lvl="1"/>
            <a:r>
              <a:rPr lang="en-US" dirty="0"/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DD5887-0F2B-644F-BBD9-B939A74DE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532B0AB-A42A-C840-AAD1-2F641DE17E70}"/>
              </a:ext>
            </a:extLst>
          </p:cNvPr>
          <p:cNvSpPr/>
          <p:nvPr/>
        </p:nvSpPr>
        <p:spPr>
          <a:xfrm>
            <a:off x="4082238" y="869722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8144FA-6F1E-E246-B500-2DFB8DD48215}"/>
              </a:ext>
            </a:extLst>
          </p:cNvPr>
          <p:cNvSpPr/>
          <p:nvPr/>
        </p:nvSpPr>
        <p:spPr>
          <a:xfrm>
            <a:off x="4400814" y="1331387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7A93C48-AA89-574F-87F8-62ACB6796338}"/>
              </a:ext>
            </a:extLst>
          </p:cNvPr>
          <p:cNvSpPr/>
          <p:nvPr/>
        </p:nvSpPr>
        <p:spPr>
          <a:xfrm>
            <a:off x="5683959" y="1050139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D8EBB5-1234-9340-AF38-6537B531983A}"/>
              </a:ext>
            </a:extLst>
          </p:cNvPr>
          <p:cNvSpPr/>
          <p:nvPr/>
        </p:nvSpPr>
        <p:spPr>
          <a:xfrm>
            <a:off x="4543828" y="1262095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2D7990-6EAD-BB42-B681-5B77F017F92C}"/>
              </a:ext>
            </a:extLst>
          </p:cNvPr>
          <p:cNvSpPr/>
          <p:nvPr/>
        </p:nvSpPr>
        <p:spPr>
          <a:xfrm>
            <a:off x="4492254" y="849803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D27C53D-575F-084C-8EE2-5B90C75CB0EC}"/>
              </a:ext>
            </a:extLst>
          </p:cNvPr>
          <p:cNvSpPr/>
          <p:nvPr/>
        </p:nvSpPr>
        <p:spPr>
          <a:xfrm>
            <a:off x="4482868" y="1201135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8D3B6BB-C278-AD4A-AB78-7F417DED2FD8}"/>
              </a:ext>
            </a:extLst>
          </p:cNvPr>
          <p:cNvSpPr/>
          <p:nvPr/>
        </p:nvSpPr>
        <p:spPr>
          <a:xfrm>
            <a:off x="4635268" y="780511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8B6972-CCE7-B944-8D06-FDC5B0B72156}"/>
              </a:ext>
            </a:extLst>
          </p:cNvPr>
          <p:cNvSpPr/>
          <p:nvPr/>
        </p:nvSpPr>
        <p:spPr>
          <a:xfrm>
            <a:off x="5490170" y="941831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489AD59-45A6-9C4A-9972-EBCC83F6454E}"/>
              </a:ext>
            </a:extLst>
          </p:cNvPr>
          <p:cNvSpPr/>
          <p:nvPr/>
        </p:nvSpPr>
        <p:spPr>
          <a:xfrm>
            <a:off x="5808746" y="1403496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36E282-F7F2-A549-A854-F6CBAD10FAE8}"/>
              </a:ext>
            </a:extLst>
          </p:cNvPr>
          <p:cNvSpPr/>
          <p:nvPr/>
        </p:nvSpPr>
        <p:spPr>
          <a:xfrm>
            <a:off x="5945664" y="1267148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AA0FF89-34AF-C34C-A9D4-3EE25B47AEF4}"/>
              </a:ext>
            </a:extLst>
          </p:cNvPr>
          <p:cNvSpPr/>
          <p:nvPr/>
        </p:nvSpPr>
        <p:spPr>
          <a:xfrm>
            <a:off x="6098064" y="1419548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639C97-7436-8D41-A27A-7D61C3C83708}"/>
              </a:ext>
            </a:extLst>
          </p:cNvPr>
          <p:cNvSpPr/>
          <p:nvPr/>
        </p:nvSpPr>
        <p:spPr>
          <a:xfrm>
            <a:off x="5766074" y="799992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C3511E-919B-5842-BA77-7EC2AA61105B}"/>
              </a:ext>
            </a:extLst>
          </p:cNvPr>
          <p:cNvSpPr/>
          <p:nvPr/>
        </p:nvSpPr>
        <p:spPr>
          <a:xfrm>
            <a:off x="6189504" y="937964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A443E33-2067-2746-815B-A807B5967729}"/>
              </a:ext>
            </a:extLst>
          </p:cNvPr>
          <p:cNvSpPr/>
          <p:nvPr/>
        </p:nvSpPr>
        <p:spPr>
          <a:xfrm>
            <a:off x="3954222" y="1192810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B99D2EE-D3B3-7243-BC13-3F7402900C6E}"/>
              </a:ext>
            </a:extLst>
          </p:cNvPr>
          <p:cNvSpPr/>
          <p:nvPr/>
        </p:nvSpPr>
        <p:spPr>
          <a:xfrm>
            <a:off x="4272798" y="1654475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634FAD7-F714-A942-9F08-83F195582FE8}"/>
              </a:ext>
            </a:extLst>
          </p:cNvPr>
          <p:cNvSpPr/>
          <p:nvPr/>
        </p:nvSpPr>
        <p:spPr>
          <a:xfrm>
            <a:off x="5518627" y="1226943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9E6C310-9DD6-6E42-967C-5C37F03E0479}"/>
              </a:ext>
            </a:extLst>
          </p:cNvPr>
          <p:cNvSpPr/>
          <p:nvPr/>
        </p:nvSpPr>
        <p:spPr>
          <a:xfrm>
            <a:off x="4415812" y="1585183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629515E-3011-3545-929F-116644FCBA61}"/>
              </a:ext>
            </a:extLst>
          </p:cNvPr>
          <p:cNvSpPr/>
          <p:nvPr/>
        </p:nvSpPr>
        <p:spPr>
          <a:xfrm>
            <a:off x="4364238" y="1172891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F0724C5-3D9D-FF4C-8739-9AD67F512E43}"/>
              </a:ext>
            </a:extLst>
          </p:cNvPr>
          <p:cNvSpPr/>
          <p:nvPr/>
        </p:nvSpPr>
        <p:spPr>
          <a:xfrm>
            <a:off x="5586767" y="1452873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7660D37-7F1D-F947-99AE-1BC258FB9E68}"/>
              </a:ext>
            </a:extLst>
          </p:cNvPr>
          <p:cNvSpPr/>
          <p:nvPr/>
        </p:nvSpPr>
        <p:spPr>
          <a:xfrm>
            <a:off x="4507252" y="1103599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D5E9FEB-CB09-964C-B6D8-7CC3215715E1}"/>
              </a:ext>
            </a:extLst>
          </p:cNvPr>
          <p:cNvSpPr/>
          <p:nvPr/>
        </p:nvSpPr>
        <p:spPr>
          <a:xfrm>
            <a:off x="4655018" y="1142999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2BD4CC0-8E60-3447-87B6-3FD4F0550E4E}"/>
              </a:ext>
            </a:extLst>
          </p:cNvPr>
          <p:cNvSpPr/>
          <p:nvPr/>
        </p:nvSpPr>
        <p:spPr>
          <a:xfrm>
            <a:off x="5680730" y="1726584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D77028-8C09-964A-9A65-4E8F3B820C01}"/>
              </a:ext>
            </a:extLst>
          </p:cNvPr>
          <p:cNvSpPr/>
          <p:nvPr/>
        </p:nvSpPr>
        <p:spPr>
          <a:xfrm>
            <a:off x="5817648" y="1590236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7B3242F-89F1-614E-937C-F3693243055D}"/>
              </a:ext>
            </a:extLst>
          </p:cNvPr>
          <p:cNvSpPr/>
          <p:nvPr/>
        </p:nvSpPr>
        <p:spPr>
          <a:xfrm>
            <a:off x="5970048" y="1742636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C6B479A-0DBA-B245-BD61-FF7156A1085E}"/>
              </a:ext>
            </a:extLst>
          </p:cNvPr>
          <p:cNvSpPr/>
          <p:nvPr/>
        </p:nvSpPr>
        <p:spPr>
          <a:xfrm>
            <a:off x="5772170" y="1245000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6821199-6FA7-2A45-928D-70E4511C591B}"/>
              </a:ext>
            </a:extLst>
          </p:cNvPr>
          <p:cNvSpPr/>
          <p:nvPr/>
        </p:nvSpPr>
        <p:spPr>
          <a:xfrm>
            <a:off x="6061488" y="1261052"/>
            <a:ext cx="5876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Candara" panose="020E05020303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277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>
                <a:ea typeface="ＭＳ Ｐゴシック" pitchFamily="34" charset="-128"/>
              </a:rPr>
              <a:t>Unsupervised Learning </a:t>
            </a:r>
          </a:p>
          <a:p>
            <a:pPr lvl="1"/>
            <a:r>
              <a:rPr lang="en-US" dirty="0"/>
              <a:t>Hard Clustering with K-Means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033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C27B-030A-844D-8496-301B2E577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48752E9-E706-6445-B231-09A7E5138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234272"/>
            <a:ext cx="6162675" cy="23189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Initialize Centroids</a:t>
            </a:r>
          </a:p>
          <a:p>
            <a:r>
              <a:rPr lang="en-US" dirty="0"/>
              <a:t>Generate the separator</a:t>
            </a:r>
          </a:p>
          <a:p>
            <a:pPr lvl="1"/>
            <a:r>
              <a:rPr lang="en-US" dirty="0"/>
              <a:t>In practice, label each data with the nearest centroid.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CB87-ED79-0E41-8CE6-8BA1D82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6884E0-89EF-924B-B50D-4649045AFDD6}"/>
              </a:ext>
            </a:extLst>
          </p:cNvPr>
          <p:cNvSpPr/>
          <p:nvPr/>
        </p:nvSpPr>
        <p:spPr>
          <a:xfrm>
            <a:off x="3412765" y="2503360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0C2456-98F0-5449-8F72-8C8E78C942A1}"/>
              </a:ext>
            </a:extLst>
          </p:cNvPr>
          <p:cNvSpPr/>
          <p:nvPr/>
        </p:nvSpPr>
        <p:spPr>
          <a:xfrm>
            <a:off x="4869305" y="196621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C8C59F-2055-A145-9C4C-66DC67A435FE}"/>
              </a:ext>
            </a:extLst>
          </p:cNvPr>
          <p:cNvSpPr/>
          <p:nvPr/>
        </p:nvSpPr>
        <p:spPr>
          <a:xfrm>
            <a:off x="5201585" y="252334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20C6AF-513E-EE46-8F31-528EECD82DA7}"/>
              </a:ext>
            </a:extLst>
          </p:cNvPr>
          <p:cNvSpPr/>
          <p:nvPr/>
        </p:nvSpPr>
        <p:spPr>
          <a:xfrm>
            <a:off x="7447618" y="5069168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E5AC5-716C-104C-B267-852132FA76AE}"/>
              </a:ext>
            </a:extLst>
          </p:cNvPr>
          <p:cNvSpPr/>
          <p:nvPr/>
        </p:nvSpPr>
        <p:spPr>
          <a:xfrm>
            <a:off x="8169641" y="337778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F48F9-431A-3243-8BB4-78EA1E307176}"/>
              </a:ext>
            </a:extLst>
          </p:cNvPr>
          <p:cNvSpPr/>
          <p:nvPr/>
        </p:nvSpPr>
        <p:spPr>
          <a:xfrm>
            <a:off x="8456954" y="517909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90066E-77F8-5648-AECE-D879469A01BD}"/>
              </a:ext>
            </a:extLst>
          </p:cNvPr>
          <p:cNvSpPr/>
          <p:nvPr/>
        </p:nvSpPr>
        <p:spPr>
          <a:xfrm>
            <a:off x="7497590" y="5808683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B02553-7C6D-BF4D-9FCC-9F31B96F5D21}"/>
              </a:ext>
            </a:extLst>
          </p:cNvPr>
          <p:cNvSpPr/>
          <p:nvPr/>
        </p:nvSpPr>
        <p:spPr>
          <a:xfrm>
            <a:off x="8024740" y="5811179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6" name="Graphic 15" descr="Star">
            <a:extLst>
              <a:ext uri="{FF2B5EF4-FFF2-40B4-BE49-F238E27FC236}">
                <a16:creationId xmlns:a16="http://schemas.microsoft.com/office/drawing/2014/main" id="{800ED8B7-C7B4-584B-950C-6EED14916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4660" y="3990387"/>
            <a:ext cx="303551" cy="303551"/>
          </a:xfrm>
          <a:prstGeom prst="rect">
            <a:avLst/>
          </a:prstGeom>
        </p:spPr>
      </p:pic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BB4FB656-5014-7A41-819C-8F43D1A00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4750" y="3420263"/>
            <a:ext cx="303551" cy="303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2C5A2E-7190-6D44-96E7-753E5D9C5900}"/>
              </a:ext>
            </a:extLst>
          </p:cNvPr>
          <p:cNvCxnSpPr>
            <a:cxnSpLocks/>
          </p:cNvCxnSpPr>
          <p:nvPr/>
        </p:nvCxnSpPr>
        <p:spPr>
          <a:xfrm>
            <a:off x="3931920" y="1645920"/>
            <a:ext cx="4525034" cy="4937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62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C27B-030A-844D-8496-301B2E57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C6A47CC1-66AA-8F4A-991F-7976F8840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645722"/>
            <a:ext cx="5892045" cy="1907477"/>
          </a:xfrm>
        </p:spPr>
        <p:txBody>
          <a:bodyPr>
            <a:normAutofit/>
          </a:bodyPr>
          <a:lstStyle/>
          <a:p>
            <a:r>
              <a:rPr lang="en-US" dirty="0"/>
              <a:t>Move centroids</a:t>
            </a:r>
          </a:p>
          <a:p>
            <a:pPr lvl="1"/>
            <a:r>
              <a:rPr lang="en-US" dirty="0"/>
              <a:t>In practice average the values at each axis for the same-label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CB87-ED79-0E41-8CE6-8BA1D82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6884E0-89EF-924B-B50D-4649045AFDD6}"/>
              </a:ext>
            </a:extLst>
          </p:cNvPr>
          <p:cNvSpPr/>
          <p:nvPr/>
        </p:nvSpPr>
        <p:spPr>
          <a:xfrm>
            <a:off x="3412765" y="2503360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0C2456-98F0-5449-8F72-8C8E78C942A1}"/>
              </a:ext>
            </a:extLst>
          </p:cNvPr>
          <p:cNvSpPr/>
          <p:nvPr/>
        </p:nvSpPr>
        <p:spPr>
          <a:xfrm>
            <a:off x="4869305" y="196621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C8C59F-2055-A145-9C4C-66DC67A435FE}"/>
              </a:ext>
            </a:extLst>
          </p:cNvPr>
          <p:cNvSpPr/>
          <p:nvPr/>
        </p:nvSpPr>
        <p:spPr>
          <a:xfrm>
            <a:off x="5201585" y="252334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20C6AF-513E-EE46-8F31-528EECD82DA7}"/>
              </a:ext>
            </a:extLst>
          </p:cNvPr>
          <p:cNvSpPr/>
          <p:nvPr/>
        </p:nvSpPr>
        <p:spPr>
          <a:xfrm>
            <a:off x="7447618" y="5069168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E5AC5-716C-104C-B267-852132FA76AE}"/>
              </a:ext>
            </a:extLst>
          </p:cNvPr>
          <p:cNvSpPr/>
          <p:nvPr/>
        </p:nvSpPr>
        <p:spPr>
          <a:xfrm>
            <a:off x="8169641" y="337778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F48F9-431A-3243-8BB4-78EA1E307176}"/>
              </a:ext>
            </a:extLst>
          </p:cNvPr>
          <p:cNvSpPr/>
          <p:nvPr/>
        </p:nvSpPr>
        <p:spPr>
          <a:xfrm>
            <a:off x="8456954" y="517909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90066E-77F8-5648-AECE-D879469A01BD}"/>
              </a:ext>
            </a:extLst>
          </p:cNvPr>
          <p:cNvSpPr/>
          <p:nvPr/>
        </p:nvSpPr>
        <p:spPr>
          <a:xfrm>
            <a:off x="7497590" y="5808683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B02553-7C6D-BF4D-9FCC-9F31B96F5D21}"/>
              </a:ext>
            </a:extLst>
          </p:cNvPr>
          <p:cNvSpPr/>
          <p:nvPr/>
        </p:nvSpPr>
        <p:spPr>
          <a:xfrm>
            <a:off x="8024740" y="5811179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BB4FB656-5014-7A41-819C-8F43D1A0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614" y="3672565"/>
            <a:ext cx="303551" cy="30355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19C455-1E7C-7341-8788-3BAF5ED39A3E}"/>
              </a:ext>
            </a:extLst>
          </p:cNvPr>
          <p:cNvCxnSpPr>
            <a:cxnSpLocks/>
            <a:stCxn id="5" idx="5"/>
          </p:cNvCxnSpPr>
          <p:nvPr/>
        </p:nvCxnSpPr>
        <p:spPr>
          <a:xfrm>
            <a:off x="3490814" y="2581410"/>
            <a:ext cx="2020808" cy="163082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797FEC-926E-214D-B9A0-263781774055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5657539" y="4345910"/>
            <a:ext cx="1853442" cy="147616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082408CB-CA1C-4B4A-A95A-A18B286D1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5804" y="4087329"/>
            <a:ext cx="303551" cy="30355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9ED6-453B-A647-A992-D77BF59561C3}"/>
              </a:ext>
            </a:extLst>
          </p:cNvPr>
          <p:cNvCxnSpPr>
            <a:cxnSpLocks/>
            <a:stCxn id="6" idx="5"/>
          </p:cNvCxnSpPr>
          <p:nvPr/>
        </p:nvCxnSpPr>
        <p:spPr>
          <a:xfrm>
            <a:off x="4947354" y="2044263"/>
            <a:ext cx="2348176" cy="178259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EB1DF4-B4C4-674C-9FB3-3D0C097C161E}"/>
              </a:ext>
            </a:extLst>
          </p:cNvPr>
          <p:cNvCxnSpPr>
            <a:cxnSpLocks/>
            <a:stCxn id="7" idx="5"/>
          </p:cNvCxnSpPr>
          <p:nvPr/>
        </p:nvCxnSpPr>
        <p:spPr>
          <a:xfrm>
            <a:off x="5279634" y="2601395"/>
            <a:ext cx="2015896" cy="122546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007585-F47A-5D4F-BBD6-0BC697EE0CBC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295530" y="3455833"/>
            <a:ext cx="887502" cy="37102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78058-A74B-B440-90CE-5E57FA69A3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295531" y="3853523"/>
            <a:ext cx="1174815" cy="133896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18CEBA-1CE7-A947-82E9-ABECACF2FB86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7284430" y="3826856"/>
            <a:ext cx="208909" cy="124231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4179AD-6985-F34C-8AEB-8B9A13AAAB56}"/>
              </a:ext>
            </a:extLst>
          </p:cNvPr>
          <p:cNvCxnSpPr>
            <a:cxnSpLocks/>
          </p:cNvCxnSpPr>
          <p:nvPr/>
        </p:nvCxnSpPr>
        <p:spPr>
          <a:xfrm flipH="1" flipV="1">
            <a:off x="7295530" y="3826855"/>
            <a:ext cx="745196" cy="1948332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Graphic 43" descr="Star">
            <a:extLst>
              <a:ext uri="{FF2B5EF4-FFF2-40B4-BE49-F238E27FC236}">
                <a16:creationId xmlns:a16="http://schemas.microsoft.com/office/drawing/2014/main" id="{F4AD8C13-F310-F44B-B2C4-EB4C8BB17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660" y="3990387"/>
            <a:ext cx="303551" cy="303551"/>
          </a:xfrm>
          <a:prstGeom prst="rect">
            <a:avLst/>
          </a:prstGeom>
        </p:spPr>
      </p:pic>
      <p:pic>
        <p:nvPicPr>
          <p:cNvPr id="45" name="Graphic 44" descr="Star">
            <a:extLst>
              <a:ext uri="{FF2B5EF4-FFF2-40B4-BE49-F238E27FC236}">
                <a16:creationId xmlns:a16="http://schemas.microsoft.com/office/drawing/2014/main" id="{7EE2E974-2F5E-9F42-9E31-B0244239E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4750" y="3420263"/>
            <a:ext cx="303551" cy="30355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80264A0-ECC7-4473-AF54-40FC55E98CA8}"/>
              </a:ext>
            </a:extLst>
          </p:cNvPr>
          <p:cNvCxnSpPr>
            <a:cxnSpLocks/>
          </p:cNvCxnSpPr>
          <p:nvPr/>
        </p:nvCxnSpPr>
        <p:spPr>
          <a:xfrm>
            <a:off x="3931920" y="1645920"/>
            <a:ext cx="4525034" cy="49377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5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C27B-030A-844D-8496-301B2E57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29EE15D-86AE-6D4C-9DFB-47B08077A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922372"/>
            <a:ext cx="4723527" cy="1630827"/>
          </a:xfrm>
        </p:spPr>
        <p:txBody>
          <a:bodyPr/>
          <a:lstStyle/>
          <a:p>
            <a:r>
              <a:rPr lang="en-US" dirty="0"/>
              <a:t>Move the separator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CB87-ED79-0E41-8CE6-8BA1D82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6884E0-89EF-924B-B50D-4649045AFDD6}"/>
              </a:ext>
            </a:extLst>
          </p:cNvPr>
          <p:cNvSpPr/>
          <p:nvPr/>
        </p:nvSpPr>
        <p:spPr>
          <a:xfrm>
            <a:off x="3412765" y="2503360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0C2456-98F0-5449-8F72-8C8E78C942A1}"/>
              </a:ext>
            </a:extLst>
          </p:cNvPr>
          <p:cNvSpPr/>
          <p:nvPr/>
        </p:nvSpPr>
        <p:spPr>
          <a:xfrm>
            <a:off x="4869305" y="196621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C8C59F-2055-A145-9C4C-66DC67A435FE}"/>
              </a:ext>
            </a:extLst>
          </p:cNvPr>
          <p:cNvSpPr/>
          <p:nvPr/>
        </p:nvSpPr>
        <p:spPr>
          <a:xfrm>
            <a:off x="5201585" y="252334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20C6AF-513E-EE46-8F31-528EECD82DA7}"/>
              </a:ext>
            </a:extLst>
          </p:cNvPr>
          <p:cNvSpPr/>
          <p:nvPr/>
        </p:nvSpPr>
        <p:spPr>
          <a:xfrm>
            <a:off x="7447618" y="5069168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E5AC5-716C-104C-B267-852132FA76AE}"/>
              </a:ext>
            </a:extLst>
          </p:cNvPr>
          <p:cNvSpPr/>
          <p:nvPr/>
        </p:nvSpPr>
        <p:spPr>
          <a:xfrm>
            <a:off x="8169641" y="337778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F48F9-431A-3243-8BB4-78EA1E307176}"/>
              </a:ext>
            </a:extLst>
          </p:cNvPr>
          <p:cNvSpPr/>
          <p:nvPr/>
        </p:nvSpPr>
        <p:spPr>
          <a:xfrm>
            <a:off x="8456954" y="517909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90066E-77F8-5648-AECE-D879469A01BD}"/>
              </a:ext>
            </a:extLst>
          </p:cNvPr>
          <p:cNvSpPr/>
          <p:nvPr/>
        </p:nvSpPr>
        <p:spPr>
          <a:xfrm>
            <a:off x="7497590" y="5808683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B02553-7C6D-BF4D-9FCC-9F31B96F5D21}"/>
              </a:ext>
            </a:extLst>
          </p:cNvPr>
          <p:cNvSpPr/>
          <p:nvPr/>
        </p:nvSpPr>
        <p:spPr>
          <a:xfrm>
            <a:off x="8024740" y="5811179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BB4FB656-5014-7A41-819C-8F43D1A0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614" y="3672565"/>
            <a:ext cx="303551" cy="303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2C5A2E-7190-6D44-96E7-753E5D9C5900}"/>
              </a:ext>
            </a:extLst>
          </p:cNvPr>
          <p:cNvCxnSpPr>
            <a:cxnSpLocks/>
          </p:cNvCxnSpPr>
          <p:nvPr/>
        </p:nvCxnSpPr>
        <p:spPr>
          <a:xfrm>
            <a:off x="5749355" y="1289154"/>
            <a:ext cx="1400259" cy="506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082408CB-CA1C-4B4A-A95A-A18B286D1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5804" y="4087329"/>
            <a:ext cx="303551" cy="3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9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69BA8-19A9-4747-99A2-C8F82B771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AD9AA1-44F0-4548-AA5E-EEE66FDD4C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Full Bayesian learning gives best possible predictions but is intractable.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. </a:t>
                </a:r>
              </a:p>
              <a:p>
                <a:pPr lvl="1"/>
                <a:r>
                  <a:rPr lang="en-US" dirty="0"/>
                  <a:t>We might have exponential number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’s.</a:t>
                </a:r>
              </a:p>
              <a:p>
                <a:r>
                  <a:rPr lang="en-US" dirty="0"/>
                  <a:t>MAP learning balances complexity with accuracy on training data.</a:t>
                </a:r>
              </a:p>
              <a:p>
                <a:r>
                  <a:rPr lang="en-US" dirty="0"/>
                  <a:t>MLE assumes uniform prior.</a:t>
                </a:r>
              </a:p>
              <a:p>
                <a:pPr lvl="1"/>
                <a:r>
                  <a:rPr lang="en-US" dirty="0"/>
                  <a:t>For big data, likelihood overwhelms prior, hence MAP converges to MLE.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AD9AA1-44F0-4548-AA5E-EEE66FDD4C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88B1A-1C8C-9645-854A-BFBDA9B7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845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C27B-030A-844D-8496-301B2E57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1" name="Content Placeholder 42">
            <a:extLst>
              <a:ext uri="{FF2B5EF4-FFF2-40B4-BE49-F238E27FC236}">
                <a16:creationId xmlns:a16="http://schemas.microsoft.com/office/drawing/2014/main" id="{274D76A5-06A7-9E47-A96F-2E3B16A02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069168"/>
            <a:ext cx="4980310" cy="1484032"/>
          </a:xfrm>
        </p:spPr>
        <p:txBody>
          <a:bodyPr/>
          <a:lstStyle/>
          <a:p>
            <a:r>
              <a:rPr lang="en-US" dirty="0"/>
              <a:t>Move centroids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CB87-ED79-0E41-8CE6-8BA1D82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6884E0-89EF-924B-B50D-4649045AFDD6}"/>
              </a:ext>
            </a:extLst>
          </p:cNvPr>
          <p:cNvSpPr/>
          <p:nvPr/>
        </p:nvSpPr>
        <p:spPr>
          <a:xfrm>
            <a:off x="3412765" y="2503360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0C2456-98F0-5449-8F72-8C8E78C942A1}"/>
              </a:ext>
            </a:extLst>
          </p:cNvPr>
          <p:cNvSpPr/>
          <p:nvPr/>
        </p:nvSpPr>
        <p:spPr>
          <a:xfrm>
            <a:off x="4869305" y="196621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C8C59F-2055-A145-9C4C-66DC67A435FE}"/>
              </a:ext>
            </a:extLst>
          </p:cNvPr>
          <p:cNvSpPr/>
          <p:nvPr/>
        </p:nvSpPr>
        <p:spPr>
          <a:xfrm>
            <a:off x="5201585" y="252334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20C6AF-513E-EE46-8F31-528EECD82DA7}"/>
              </a:ext>
            </a:extLst>
          </p:cNvPr>
          <p:cNvSpPr/>
          <p:nvPr/>
        </p:nvSpPr>
        <p:spPr>
          <a:xfrm>
            <a:off x="7447618" y="5069168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E5AC5-716C-104C-B267-852132FA76AE}"/>
              </a:ext>
            </a:extLst>
          </p:cNvPr>
          <p:cNvSpPr/>
          <p:nvPr/>
        </p:nvSpPr>
        <p:spPr>
          <a:xfrm>
            <a:off x="8169641" y="337778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F48F9-431A-3243-8BB4-78EA1E307176}"/>
              </a:ext>
            </a:extLst>
          </p:cNvPr>
          <p:cNvSpPr/>
          <p:nvPr/>
        </p:nvSpPr>
        <p:spPr>
          <a:xfrm>
            <a:off x="8456954" y="517909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90066E-77F8-5648-AECE-D879469A01BD}"/>
              </a:ext>
            </a:extLst>
          </p:cNvPr>
          <p:cNvSpPr/>
          <p:nvPr/>
        </p:nvSpPr>
        <p:spPr>
          <a:xfrm>
            <a:off x="7497590" y="5808683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B02553-7C6D-BF4D-9FCC-9F31B96F5D21}"/>
              </a:ext>
            </a:extLst>
          </p:cNvPr>
          <p:cNvSpPr/>
          <p:nvPr/>
        </p:nvSpPr>
        <p:spPr>
          <a:xfrm>
            <a:off x="8024740" y="5811179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BB4FB656-5014-7A41-819C-8F43D1A0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1190" y="4765618"/>
            <a:ext cx="303551" cy="303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2C5A2E-7190-6D44-96E7-753E5D9C5900}"/>
              </a:ext>
            </a:extLst>
          </p:cNvPr>
          <p:cNvCxnSpPr>
            <a:cxnSpLocks/>
          </p:cNvCxnSpPr>
          <p:nvPr/>
        </p:nvCxnSpPr>
        <p:spPr>
          <a:xfrm>
            <a:off x="5749355" y="1289154"/>
            <a:ext cx="1400259" cy="506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19C455-1E7C-7341-8788-3BAF5ED39A3E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3490815" y="2353457"/>
            <a:ext cx="881317" cy="22795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797FEC-926E-214D-B9A0-263781774055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7510982" y="4899158"/>
            <a:ext cx="354313" cy="92291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082408CB-CA1C-4B4A-A95A-A18B286D1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5673" y="2181695"/>
            <a:ext cx="303551" cy="30355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9ED6-453B-A647-A992-D77BF59561C3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4372132" y="2044264"/>
            <a:ext cx="575223" cy="30919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EB1DF4-B4C4-674C-9FB3-3D0C097C161E}"/>
              </a:ext>
            </a:extLst>
          </p:cNvPr>
          <p:cNvCxnSpPr>
            <a:cxnSpLocks/>
            <a:stCxn id="7" idx="5"/>
          </p:cNvCxnSpPr>
          <p:nvPr/>
        </p:nvCxnSpPr>
        <p:spPr>
          <a:xfrm flipH="1" flipV="1">
            <a:off x="4372132" y="2353457"/>
            <a:ext cx="907503" cy="24793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007585-F47A-5D4F-BBD6-0BC697EE0CBC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882938" y="3455833"/>
            <a:ext cx="300095" cy="14098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78058-A74B-B440-90CE-5E57FA69A3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869393" y="4899157"/>
            <a:ext cx="600953" cy="2933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18CEBA-1CE7-A947-82E9-ABECACF2FB8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493338" y="4943710"/>
            <a:ext cx="371956" cy="12545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4179AD-6985-F34C-8AEB-8B9A13AAAB56}"/>
              </a:ext>
            </a:extLst>
          </p:cNvPr>
          <p:cNvCxnSpPr>
            <a:cxnSpLocks/>
          </p:cNvCxnSpPr>
          <p:nvPr/>
        </p:nvCxnSpPr>
        <p:spPr>
          <a:xfrm flipH="1" flipV="1">
            <a:off x="7865294" y="4943711"/>
            <a:ext cx="175432" cy="83147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Graphic 32" descr="Star">
            <a:extLst>
              <a:ext uri="{FF2B5EF4-FFF2-40B4-BE49-F238E27FC236}">
                <a16:creationId xmlns:a16="http://schemas.microsoft.com/office/drawing/2014/main" id="{8EC480DD-DFCF-6F4D-95B4-18A30742B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9614" y="3672565"/>
            <a:ext cx="303551" cy="303551"/>
          </a:xfrm>
          <a:prstGeom prst="rect">
            <a:avLst/>
          </a:prstGeom>
        </p:spPr>
      </p:pic>
      <p:pic>
        <p:nvPicPr>
          <p:cNvPr id="34" name="Graphic 33" descr="Star">
            <a:extLst>
              <a:ext uri="{FF2B5EF4-FFF2-40B4-BE49-F238E27FC236}">
                <a16:creationId xmlns:a16="http://schemas.microsoft.com/office/drawing/2014/main" id="{AA704BB3-F2A0-3A47-B48C-990329965C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45804" y="4087329"/>
            <a:ext cx="303551" cy="3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0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C27B-030A-844D-8496-301B2E57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26" name="Content Placeholder 19">
            <a:extLst>
              <a:ext uri="{FF2B5EF4-FFF2-40B4-BE49-F238E27FC236}">
                <a16:creationId xmlns:a16="http://schemas.microsoft.com/office/drawing/2014/main" id="{3468175A-D76D-794A-8EBF-36EA9DE06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160608"/>
            <a:ext cx="4011520" cy="1392592"/>
          </a:xfrm>
        </p:spPr>
        <p:txBody>
          <a:bodyPr/>
          <a:lstStyle/>
          <a:p>
            <a:r>
              <a:rPr lang="en-US" dirty="0"/>
              <a:t>Move the separator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DBCB87-ED79-0E41-8CE6-8BA1D827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9195" y="6583680"/>
            <a:ext cx="978485" cy="274320"/>
          </a:xfrm>
        </p:spPr>
        <p:txBody>
          <a:bodyPr/>
          <a:lstStyle/>
          <a:p>
            <a:fld id="{CCF77436-EC8C-4AA7-8F7E-35D67B363DD7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36884E0-89EF-924B-B50D-4649045AFDD6}"/>
              </a:ext>
            </a:extLst>
          </p:cNvPr>
          <p:cNvSpPr/>
          <p:nvPr/>
        </p:nvSpPr>
        <p:spPr>
          <a:xfrm>
            <a:off x="3412765" y="2503360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60C2456-98F0-5449-8F72-8C8E78C942A1}"/>
              </a:ext>
            </a:extLst>
          </p:cNvPr>
          <p:cNvSpPr/>
          <p:nvPr/>
        </p:nvSpPr>
        <p:spPr>
          <a:xfrm>
            <a:off x="4869305" y="196621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C8C59F-2055-A145-9C4C-66DC67A435FE}"/>
              </a:ext>
            </a:extLst>
          </p:cNvPr>
          <p:cNvSpPr/>
          <p:nvPr/>
        </p:nvSpPr>
        <p:spPr>
          <a:xfrm>
            <a:off x="5201585" y="252334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20C6AF-513E-EE46-8F31-528EECD82DA7}"/>
              </a:ext>
            </a:extLst>
          </p:cNvPr>
          <p:cNvSpPr/>
          <p:nvPr/>
        </p:nvSpPr>
        <p:spPr>
          <a:xfrm>
            <a:off x="7447618" y="5069168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BE5AC5-716C-104C-B267-852132FA76AE}"/>
              </a:ext>
            </a:extLst>
          </p:cNvPr>
          <p:cNvSpPr/>
          <p:nvPr/>
        </p:nvSpPr>
        <p:spPr>
          <a:xfrm>
            <a:off x="8169641" y="337778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3EF48F9-431A-3243-8BB4-78EA1E307176}"/>
              </a:ext>
            </a:extLst>
          </p:cNvPr>
          <p:cNvSpPr/>
          <p:nvPr/>
        </p:nvSpPr>
        <p:spPr>
          <a:xfrm>
            <a:off x="8456954" y="517909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390066E-77F8-5648-AECE-D879469A01BD}"/>
              </a:ext>
            </a:extLst>
          </p:cNvPr>
          <p:cNvSpPr/>
          <p:nvPr/>
        </p:nvSpPr>
        <p:spPr>
          <a:xfrm>
            <a:off x="7497590" y="5808683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B02553-7C6D-BF4D-9FCC-9F31B96F5D21}"/>
              </a:ext>
            </a:extLst>
          </p:cNvPr>
          <p:cNvSpPr/>
          <p:nvPr/>
        </p:nvSpPr>
        <p:spPr>
          <a:xfrm>
            <a:off x="8024740" y="5811179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7" name="Graphic 16" descr="Star">
            <a:extLst>
              <a:ext uri="{FF2B5EF4-FFF2-40B4-BE49-F238E27FC236}">
                <a16:creationId xmlns:a16="http://schemas.microsoft.com/office/drawing/2014/main" id="{BB4FB656-5014-7A41-819C-8F43D1A00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1190" y="4765618"/>
            <a:ext cx="303551" cy="3035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72C5A2E-7190-6D44-96E7-753E5D9C5900}"/>
              </a:ext>
            </a:extLst>
          </p:cNvPr>
          <p:cNvCxnSpPr>
            <a:cxnSpLocks/>
          </p:cNvCxnSpPr>
          <p:nvPr/>
        </p:nvCxnSpPr>
        <p:spPr>
          <a:xfrm flipH="1">
            <a:off x="4856290" y="1803267"/>
            <a:ext cx="2773834" cy="36850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19C455-1E7C-7341-8788-3BAF5ED39A3E}"/>
              </a:ext>
            </a:extLst>
          </p:cNvPr>
          <p:cNvCxnSpPr>
            <a:cxnSpLocks/>
            <a:stCxn id="5" idx="5"/>
          </p:cNvCxnSpPr>
          <p:nvPr/>
        </p:nvCxnSpPr>
        <p:spPr>
          <a:xfrm flipV="1">
            <a:off x="3490815" y="2353457"/>
            <a:ext cx="881317" cy="22795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797FEC-926E-214D-B9A0-263781774055}"/>
              </a:ext>
            </a:extLst>
          </p:cNvPr>
          <p:cNvCxnSpPr>
            <a:cxnSpLocks/>
            <a:stCxn id="13" idx="1"/>
          </p:cNvCxnSpPr>
          <p:nvPr/>
        </p:nvCxnSpPr>
        <p:spPr>
          <a:xfrm flipV="1">
            <a:off x="7510982" y="4899158"/>
            <a:ext cx="354313" cy="92291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Graphic 23" descr="Star">
            <a:extLst>
              <a:ext uri="{FF2B5EF4-FFF2-40B4-BE49-F238E27FC236}">
                <a16:creationId xmlns:a16="http://schemas.microsoft.com/office/drawing/2014/main" id="{082408CB-CA1C-4B4A-A95A-A18B286D1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5673" y="2181695"/>
            <a:ext cx="303551" cy="30355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3FA9ED6-453B-A647-A992-D77BF59561C3}"/>
              </a:ext>
            </a:extLst>
          </p:cNvPr>
          <p:cNvCxnSpPr>
            <a:cxnSpLocks/>
            <a:stCxn id="6" idx="5"/>
          </p:cNvCxnSpPr>
          <p:nvPr/>
        </p:nvCxnSpPr>
        <p:spPr>
          <a:xfrm flipH="1">
            <a:off x="4372132" y="2044264"/>
            <a:ext cx="575223" cy="30919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9EB1DF4-B4C4-674C-9FB3-3D0C097C161E}"/>
              </a:ext>
            </a:extLst>
          </p:cNvPr>
          <p:cNvCxnSpPr>
            <a:cxnSpLocks/>
            <a:stCxn id="7" idx="5"/>
          </p:cNvCxnSpPr>
          <p:nvPr/>
        </p:nvCxnSpPr>
        <p:spPr>
          <a:xfrm flipH="1" flipV="1">
            <a:off x="4372132" y="2353457"/>
            <a:ext cx="907503" cy="247939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8007585-F47A-5D4F-BBD6-0BC697EE0CBC}"/>
              </a:ext>
            </a:extLst>
          </p:cNvPr>
          <p:cNvCxnSpPr>
            <a:cxnSpLocks/>
            <a:endCxn id="10" idx="3"/>
          </p:cNvCxnSpPr>
          <p:nvPr/>
        </p:nvCxnSpPr>
        <p:spPr>
          <a:xfrm flipV="1">
            <a:off x="7882938" y="3455833"/>
            <a:ext cx="300095" cy="14098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8178058-A74B-B440-90CE-5E57FA69A3C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869393" y="4899157"/>
            <a:ext cx="600953" cy="29332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118CEBA-1CE7-A947-82E9-ABECACF2FB86}"/>
              </a:ext>
            </a:extLst>
          </p:cNvPr>
          <p:cNvCxnSpPr>
            <a:cxnSpLocks/>
            <a:stCxn id="9" idx="0"/>
          </p:cNvCxnSpPr>
          <p:nvPr/>
        </p:nvCxnSpPr>
        <p:spPr>
          <a:xfrm flipV="1">
            <a:off x="7493338" y="4943710"/>
            <a:ext cx="371956" cy="125458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4179AD-6985-F34C-8AEB-8B9A13AAAB56}"/>
              </a:ext>
            </a:extLst>
          </p:cNvPr>
          <p:cNvCxnSpPr>
            <a:cxnSpLocks/>
          </p:cNvCxnSpPr>
          <p:nvPr/>
        </p:nvCxnSpPr>
        <p:spPr>
          <a:xfrm flipH="1" flipV="1">
            <a:off x="7865294" y="4943711"/>
            <a:ext cx="175432" cy="831477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C0B864B-0695-0B40-9C9C-826B5299B249}"/>
              </a:ext>
            </a:extLst>
          </p:cNvPr>
          <p:cNvCxnSpPr>
            <a:cxnSpLocks/>
          </p:cNvCxnSpPr>
          <p:nvPr/>
        </p:nvCxnSpPr>
        <p:spPr>
          <a:xfrm>
            <a:off x="5749355" y="1289154"/>
            <a:ext cx="1400259" cy="506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21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67EE0-27D4-F249-9CC3-8C9391C86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F8FB-8604-494A-A532-B9C47721E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www.naftaliharris.com</a:t>
            </a:r>
            <a:r>
              <a:rPr lang="en-US" dirty="0"/>
              <a:t>/blog/visualizing-k-means-clustering/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ACFFA-1F12-CA44-9B29-46D2C5A5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6605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63AC-620D-45F5-9292-00201EACE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2-Step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B8961-7B9E-4256-B5CF-94B37A9BA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Assign data item into the nearest centroid</a:t>
            </a:r>
          </a:p>
          <a:p>
            <a:r>
              <a:rPr lang="en-US" dirty="0"/>
              <a:t>Step 2: Update centroids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FD541-B95E-4CE1-82A7-4E8C9CCA7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4599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8ACB-9219-E542-9BAE-5DB20D26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(EM)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CF621-E518-8F48-88CF-BA570BA81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Generalization of K-Means to probabilistic version.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EFEE-2154-DC45-8876-509ADC87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342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Statistical Learning</a:t>
            </a:r>
          </a:p>
          <a:p>
            <a:r>
              <a:rPr lang="en-US" dirty="0"/>
              <a:t>Supervised Learning</a:t>
            </a:r>
          </a:p>
          <a:p>
            <a:r>
              <a:rPr lang="en-US" dirty="0">
                <a:ea typeface="ＭＳ Ｐゴシック" pitchFamily="34" charset="-128"/>
              </a:rPr>
              <a:t>Unsupervised Learning </a:t>
            </a:r>
          </a:p>
          <a:p>
            <a:pPr lvl="1"/>
            <a:r>
              <a:rPr lang="en-US" dirty="0"/>
              <a:t>Hard Clustering with K-Means</a:t>
            </a:r>
          </a:p>
          <a:p>
            <a:pPr lvl="1"/>
            <a:r>
              <a:rPr lang="en-US" dirty="0"/>
              <a:t>Soft Clustering with Expectation Maximization (EM)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9669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5742-EC85-4B22-BC5D-52F73081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51656-1C9C-45B6-808D-5DF69FC6D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hard clustering, each data could be only in one cluster.</a:t>
            </a:r>
          </a:p>
          <a:p>
            <a:r>
              <a:rPr lang="en-US" dirty="0"/>
              <a:t>With soft clustering, each data will be assigned to a cluster with a certain probability (the summation should be one).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A8E39-0247-4DAB-A0DF-140672B0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981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79AE-CA0F-425A-9E1C-EF05B425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E04ABD7-A712-407E-8849-71246A6C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262" y="1853185"/>
            <a:ext cx="4325926" cy="4700017"/>
          </a:xfrm>
        </p:spPr>
        <p:txBody>
          <a:bodyPr/>
          <a:lstStyle/>
          <a:p>
            <a:pPr marL="11113" indent="0">
              <a:buNone/>
            </a:pPr>
            <a:r>
              <a:rPr lang="en-US" dirty="0"/>
              <a:t>x</a:t>
            </a:r>
            <a:r>
              <a:rPr lang="en-US" baseline="-25000" dirty="0"/>
              <a:t>1</a:t>
            </a:r>
            <a:r>
              <a:rPr lang="en-US" dirty="0"/>
              <a:t> corresponds to</a:t>
            </a:r>
          </a:p>
          <a:p>
            <a:r>
              <a:rPr lang="en-US" dirty="0"/>
              <a:t>C</a:t>
            </a:r>
            <a:r>
              <a:rPr lang="en-US" baseline="-25000" dirty="0"/>
              <a:t>1</a:t>
            </a:r>
          </a:p>
          <a:p>
            <a:r>
              <a:rPr lang="en-US" dirty="0"/>
              <a:t>C</a:t>
            </a:r>
            <a:r>
              <a:rPr lang="en-US" baseline="-25000" dirty="0"/>
              <a:t>2</a:t>
            </a:r>
          </a:p>
          <a:p>
            <a:r>
              <a:rPr lang="en-US" dirty="0"/>
              <a:t>Both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36C4E-4AB9-413D-8F17-3A9D7BD6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F8C090-1A7B-4E11-902C-45FE7E56A435}"/>
              </a:ext>
            </a:extLst>
          </p:cNvPr>
          <p:cNvSpPr/>
          <p:nvPr/>
        </p:nvSpPr>
        <p:spPr>
          <a:xfrm>
            <a:off x="3010429" y="3161728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4708BA-9C49-4BE8-BE8D-075EF6D1A9FA}"/>
              </a:ext>
            </a:extLst>
          </p:cNvPr>
          <p:cNvSpPr/>
          <p:nvPr/>
        </p:nvSpPr>
        <p:spPr>
          <a:xfrm>
            <a:off x="5076569" y="2450172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8FA11A-07DD-4130-A78F-C8CD9C45CA50}"/>
              </a:ext>
            </a:extLst>
          </p:cNvPr>
          <p:cNvSpPr/>
          <p:nvPr/>
        </p:nvSpPr>
        <p:spPr>
          <a:xfrm>
            <a:off x="4203490" y="4230226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769E4FFD-ACA6-4315-B3DB-6A75864E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54841" y="3386279"/>
            <a:ext cx="303551" cy="303551"/>
          </a:xfrm>
          <a:prstGeom prst="rect">
            <a:avLst/>
          </a:prstGeom>
        </p:spPr>
      </p:pic>
      <p:pic>
        <p:nvPicPr>
          <p:cNvPr id="14" name="Graphic 13" descr="Star">
            <a:extLst>
              <a:ext uri="{FF2B5EF4-FFF2-40B4-BE49-F238E27FC236}">
                <a16:creationId xmlns:a16="http://schemas.microsoft.com/office/drawing/2014/main" id="{0F3EB559-E23D-4202-8F73-529C6E22B5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990" y="3424498"/>
            <a:ext cx="303551" cy="30355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5B402AC-AF3C-4840-A6FF-5FCD93DD2DE0}"/>
              </a:ext>
            </a:extLst>
          </p:cNvPr>
          <p:cNvSpPr/>
          <p:nvPr/>
        </p:nvSpPr>
        <p:spPr>
          <a:xfrm>
            <a:off x="5168009" y="2265506"/>
            <a:ext cx="449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x</a:t>
            </a:r>
            <a:r>
              <a:rPr lang="en-US" sz="2800" baseline="-25000" dirty="0">
                <a:latin typeface="Candara" panose="020E0502030303020204" pitchFamily="34" charset="0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2A4B01-5729-486B-A23F-9693D24EB3E6}"/>
              </a:ext>
            </a:extLst>
          </p:cNvPr>
          <p:cNvSpPr/>
          <p:nvPr/>
        </p:nvSpPr>
        <p:spPr>
          <a:xfrm>
            <a:off x="3444015" y="3576272"/>
            <a:ext cx="46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C</a:t>
            </a:r>
            <a:r>
              <a:rPr lang="en-US" sz="2800" baseline="-25000" dirty="0">
                <a:latin typeface="Candara" panose="020E0502030303020204" pitchFamily="34" charset="0"/>
              </a:rPr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67447B-8A55-4D7B-8C2C-0D6C288DC666}"/>
              </a:ext>
            </a:extLst>
          </p:cNvPr>
          <p:cNvSpPr/>
          <p:nvPr/>
        </p:nvSpPr>
        <p:spPr>
          <a:xfrm>
            <a:off x="5168009" y="3556176"/>
            <a:ext cx="5036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C</a:t>
            </a:r>
            <a:r>
              <a:rPr lang="en-US" sz="2800" baseline="-25000" dirty="0">
                <a:latin typeface="Candara" panose="020E0502030303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327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8ACB-9219-E542-9BAE-5DB20D26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EFEE-2154-DC45-8876-509ADC87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5E416E-BD7C-FF40-A73F-FB1032EAD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057889"/>
            <a:ext cx="3810000" cy="28829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E5D1437-57B0-8D45-82BB-DE4EA2B95050}"/>
              </a:ext>
            </a:extLst>
          </p:cNvPr>
          <p:cNvSpPr/>
          <p:nvPr/>
        </p:nvSpPr>
        <p:spPr>
          <a:xfrm>
            <a:off x="4174379" y="5162069"/>
            <a:ext cx="6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806D18-A783-5D41-A229-99B99137B3B7}"/>
              </a:ext>
            </a:extLst>
          </p:cNvPr>
          <p:cNvSpPr/>
          <p:nvPr/>
        </p:nvSpPr>
        <p:spPr>
          <a:xfrm>
            <a:off x="8077144" y="5162069"/>
            <a:ext cx="87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Model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1F38A5-9869-AC49-9814-085ECA6599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534" l="847" r="94915">
                        <a14:foregroundMark x1="88347" y1="57328" x2="88347" y2="62500"/>
                        <a14:foregroundMark x1="91314" y1="58621" x2="94915" y2="57759"/>
                        <a14:backgroundMark x1="50636" y1="94828" x2="63136" y2="96983"/>
                        <a14:backgroundMark x1="63136" y1="96983" x2="66949" y2="91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0073" y="2888229"/>
            <a:ext cx="3573194" cy="187097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C7C12C6-0AAA-4E43-A957-6498FE1CB70F}"/>
              </a:ext>
            </a:extLst>
          </p:cNvPr>
          <p:cNvSpPr/>
          <p:nvPr/>
        </p:nvSpPr>
        <p:spPr>
          <a:xfrm>
            <a:off x="5956788" y="5201951"/>
            <a:ext cx="529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2D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5DB9E6-A130-6646-B230-B69EB8DED49F}"/>
              </a:ext>
            </a:extLst>
          </p:cNvPr>
          <p:cNvSpPr/>
          <p:nvPr/>
        </p:nvSpPr>
        <p:spPr>
          <a:xfrm>
            <a:off x="3241837" y="6190719"/>
            <a:ext cx="57083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en.wikipedia.org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/wiki/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Multivariate_normal_distribution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2013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8ACB-9219-E542-9BAE-5DB20D260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Gaussian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6AEA3F0-34C3-CE46-8B65-3957AEC407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</m:d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exp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⁡(−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box>
                          <m:box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box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l-GR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96AEA3F0-34C3-CE46-8B65-3957AEC407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A1EFEE-2154-DC45-8876-509ADC87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96885-ACCD-D242-BCBA-6208388EEF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534" l="847" r="94915">
                        <a14:foregroundMark x1="88347" y1="57328" x2="88347" y2="62500"/>
                        <a14:foregroundMark x1="91314" y1="58621" x2="94915" y2="57759"/>
                        <a14:backgroundMark x1="50636" y1="94828" x2="63136" y2="96983"/>
                        <a14:backgroundMark x1="63136" y1="96983" x2="66949" y2="91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9415" y="3099244"/>
            <a:ext cx="3573194" cy="187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98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EC77-1875-754C-AEE0-E64815EB9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A0692-1E84-D044-83D2-1D2EA27280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Hypothesis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(the probabilistic model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) can be modeled with numerical parameters.</a:t>
                </a:r>
              </a:p>
              <a:p>
                <a:r>
                  <a:rPr lang="en-US" dirty="0"/>
                  <a:t>Non-parameter learning will be covered later.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E9A0692-1E84-D044-83D2-1D2EA27280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99771D-28FC-DD4B-93CC-3E754F1B3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400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C3ABA5FC-F6D2-8946-BEA7-B09CB2CBA5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8362" y="5530"/>
            <a:ext cx="3249638" cy="2427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9DF2C2-B64F-EF41-AFB6-5B8FBCDA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Learning: MLE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0CC43-BF4F-A748-A730-7A24A57BC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 (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𝝁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l-GR" dirty="0">
                                <a:latin typeface="Cambria Math" panose="02040503050406030204" pitchFamily="18" charset="0"/>
                              </a:rPr>
                              <m:t>𝜮</m:t>
                            </m:r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(2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l-GR" dirty="0">
                            <a:latin typeface="Cambria Math" panose="02040503050406030204" pitchFamily="18" charset="0"/>
                          </a:rPr>
                          <m:t>𝜮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|)</m:t>
                        </m:r>
                      </m:e>
                      <m:sup>
                        <m:box>
                          <m:box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</m:sSup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(−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dirty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box>
                      <m:box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nary>
                      </m:e>
                    </m:box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Minimize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l-GR" dirty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</m:d>
                      </m:e>
                    </m:nary>
                    <m:r>
                      <a:rPr lang="en-US" dirty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dirty="0" smtClean="0"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dirty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el-GR" dirty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Fitting data based on MLE: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US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l-GR" dirty="0">
                        <a:latin typeface="Cambria Math" panose="02040503050406030204" pitchFamily="18" charset="0"/>
                      </a:rPr>
                      <m:t>𝜮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  <m: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0CC43-BF4F-A748-A730-7A24A57BC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78" t="-4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5B606-18B6-6640-B8F5-1D9C9BA8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6540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F2C2-B64F-EF41-AFB6-5B8FBCDA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Special Case: 1D Gaussian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0CC43-BF4F-A748-A730-7A24A57BC1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699403"/>
                <a:ext cx="10972800" cy="38537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Data x</a:t>
                </a:r>
                <a:r>
                  <a:rPr lang="en-US" baseline="-25000" dirty="0"/>
                  <a:t>1</a:t>
                </a:r>
                <a:r>
                  <a:rPr lang="en-US" dirty="0"/>
                  <a:t>, …, </a:t>
                </a:r>
                <a:r>
                  <a:rPr lang="en-US" dirty="0" err="1"/>
                  <a:t>x</a:t>
                </a:r>
                <a:r>
                  <a:rPr lang="en-US" baseline="-25000" dirty="0" err="1"/>
                  <a:t>N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box>
                          <m:box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sup>
                    </m:sSup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exp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⁡(−</m:t>
                    </m:r>
                    <m:box>
                      <m:box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Minimize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/>
                              <m:e>
                                <m:sSup>
                                  <m:sSup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box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Fitting data based on MLE: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F0CC43-BF4F-A748-A730-7A24A57BC1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699403"/>
                <a:ext cx="10972800" cy="3853799"/>
              </a:xfrm>
              <a:blipFill>
                <a:blip r:embed="rId2"/>
                <a:stretch>
                  <a:fillRect l="-1387" t="-1974" b="-20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75B606-18B6-6640-B8F5-1D9C9BA8B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Triangle 5">
            <a:extLst>
              <a:ext uri="{FF2B5EF4-FFF2-40B4-BE49-F238E27FC236}">
                <a16:creationId xmlns:a16="http://schemas.microsoft.com/office/drawing/2014/main" id="{FA1EC2A2-8553-EA41-A83C-0E8746A9A8A2}"/>
              </a:ext>
            </a:extLst>
          </p:cNvPr>
          <p:cNvSpPr/>
          <p:nvPr/>
        </p:nvSpPr>
        <p:spPr>
          <a:xfrm>
            <a:off x="2382646" y="1070528"/>
            <a:ext cx="5263375" cy="1208281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9E12E9-FF4E-544A-99F0-7CAB50972B1A}"/>
              </a:ext>
            </a:extLst>
          </p:cNvPr>
          <p:cNvSpPr>
            <a:spLocks noChangeAspect="1"/>
          </p:cNvSpPr>
          <p:nvPr/>
        </p:nvSpPr>
        <p:spPr>
          <a:xfrm>
            <a:off x="463939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74D6A7-BD90-D349-A5C8-9368F68F409A}"/>
              </a:ext>
            </a:extLst>
          </p:cNvPr>
          <p:cNvSpPr>
            <a:spLocks noChangeAspect="1"/>
          </p:cNvSpPr>
          <p:nvPr/>
        </p:nvSpPr>
        <p:spPr>
          <a:xfrm>
            <a:off x="455236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580E10-88DE-1D4D-A41B-EA913D4A9CA1}"/>
              </a:ext>
            </a:extLst>
          </p:cNvPr>
          <p:cNvSpPr>
            <a:spLocks noChangeAspect="1"/>
          </p:cNvSpPr>
          <p:nvPr/>
        </p:nvSpPr>
        <p:spPr>
          <a:xfrm>
            <a:off x="488935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D84EDD8-6274-FC4D-9843-E7AA806DFCB1}"/>
              </a:ext>
            </a:extLst>
          </p:cNvPr>
          <p:cNvSpPr>
            <a:spLocks noChangeAspect="1"/>
          </p:cNvSpPr>
          <p:nvPr/>
        </p:nvSpPr>
        <p:spPr>
          <a:xfrm>
            <a:off x="474719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2660D48-6CD8-5F45-8208-7DC40621A635}"/>
              </a:ext>
            </a:extLst>
          </p:cNvPr>
          <p:cNvSpPr>
            <a:spLocks noChangeAspect="1"/>
          </p:cNvSpPr>
          <p:nvPr/>
        </p:nvSpPr>
        <p:spPr>
          <a:xfrm>
            <a:off x="477166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7BEDD56-9B34-3148-A013-B8E490658D00}"/>
              </a:ext>
            </a:extLst>
          </p:cNvPr>
          <p:cNvSpPr>
            <a:spLocks noChangeAspect="1"/>
          </p:cNvSpPr>
          <p:nvPr/>
        </p:nvSpPr>
        <p:spPr>
          <a:xfrm>
            <a:off x="510866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E50DDBB-080C-9743-883D-8A80538BCF31}"/>
              </a:ext>
            </a:extLst>
          </p:cNvPr>
          <p:cNvSpPr>
            <a:spLocks noChangeAspect="1"/>
          </p:cNvSpPr>
          <p:nvPr/>
        </p:nvSpPr>
        <p:spPr>
          <a:xfrm>
            <a:off x="474719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3832CF2-BAEC-094E-9E7A-054C1ECF8E00}"/>
              </a:ext>
            </a:extLst>
          </p:cNvPr>
          <p:cNvSpPr>
            <a:spLocks noChangeAspect="1"/>
          </p:cNvSpPr>
          <p:nvPr/>
        </p:nvSpPr>
        <p:spPr>
          <a:xfrm>
            <a:off x="477166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56D0C-7D08-7342-B62B-1AAA709F99BB}"/>
              </a:ext>
            </a:extLst>
          </p:cNvPr>
          <p:cNvSpPr>
            <a:spLocks noChangeAspect="1"/>
          </p:cNvSpPr>
          <p:nvPr/>
        </p:nvSpPr>
        <p:spPr>
          <a:xfrm>
            <a:off x="510866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86A1EC-C2DF-A64A-8F1D-AAED2203C40D}"/>
              </a:ext>
            </a:extLst>
          </p:cNvPr>
          <p:cNvSpPr>
            <a:spLocks noChangeAspect="1"/>
          </p:cNvSpPr>
          <p:nvPr/>
        </p:nvSpPr>
        <p:spPr>
          <a:xfrm>
            <a:off x="496650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2500A63-6DDF-DF4D-BB84-24A491212FAC}"/>
              </a:ext>
            </a:extLst>
          </p:cNvPr>
          <p:cNvSpPr>
            <a:spLocks noChangeAspect="1"/>
          </p:cNvSpPr>
          <p:nvPr/>
        </p:nvSpPr>
        <p:spPr>
          <a:xfrm>
            <a:off x="4990972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CA6547-9233-7545-81CB-B95D94DFDA39}"/>
              </a:ext>
            </a:extLst>
          </p:cNvPr>
          <p:cNvSpPr>
            <a:spLocks noChangeAspect="1"/>
          </p:cNvSpPr>
          <p:nvPr/>
        </p:nvSpPr>
        <p:spPr>
          <a:xfrm>
            <a:off x="532796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124406-927F-0748-899D-4A8914D495F4}"/>
              </a:ext>
            </a:extLst>
          </p:cNvPr>
          <p:cNvSpPr>
            <a:spLocks noChangeAspect="1"/>
          </p:cNvSpPr>
          <p:nvPr/>
        </p:nvSpPr>
        <p:spPr>
          <a:xfrm>
            <a:off x="508173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41296C-636F-344C-B518-086D3B3BBD4E}"/>
              </a:ext>
            </a:extLst>
          </p:cNvPr>
          <p:cNvSpPr>
            <a:spLocks noChangeAspect="1"/>
          </p:cNvSpPr>
          <p:nvPr/>
        </p:nvSpPr>
        <p:spPr>
          <a:xfrm>
            <a:off x="516196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8FE8EED-2D27-CD42-A3EE-CA62782DF0B1}"/>
              </a:ext>
            </a:extLst>
          </p:cNvPr>
          <p:cNvSpPr>
            <a:spLocks noChangeAspect="1"/>
          </p:cNvSpPr>
          <p:nvPr/>
        </p:nvSpPr>
        <p:spPr>
          <a:xfrm>
            <a:off x="5443202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9EDA07E-43CB-EA4D-A4FA-34914781F374}"/>
              </a:ext>
            </a:extLst>
          </p:cNvPr>
          <p:cNvSpPr>
            <a:spLocks noChangeAspect="1"/>
          </p:cNvSpPr>
          <p:nvPr/>
        </p:nvSpPr>
        <p:spPr>
          <a:xfrm>
            <a:off x="5301042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64564D-F77F-9B4F-85E6-9647326940B4}"/>
              </a:ext>
            </a:extLst>
          </p:cNvPr>
          <p:cNvSpPr>
            <a:spLocks noChangeAspect="1"/>
          </p:cNvSpPr>
          <p:nvPr/>
        </p:nvSpPr>
        <p:spPr>
          <a:xfrm>
            <a:off x="532551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FBC8251-2202-424D-A945-E5CF1590E8BC}"/>
              </a:ext>
            </a:extLst>
          </p:cNvPr>
          <p:cNvSpPr>
            <a:spLocks noChangeAspect="1"/>
          </p:cNvSpPr>
          <p:nvPr/>
        </p:nvSpPr>
        <p:spPr>
          <a:xfrm>
            <a:off x="566250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7D6D7A-C43A-7847-93BE-22853197EB92}"/>
              </a:ext>
            </a:extLst>
          </p:cNvPr>
          <p:cNvSpPr>
            <a:spLocks noChangeAspect="1"/>
          </p:cNvSpPr>
          <p:nvPr/>
        </p:nvSpPr>
        <p:spPr>
          <a:xfrm>
            <a:off x="5301042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9B0882F-8408-F846-BD3E-C07855B83751}"/>
              </a:ext>
            </a:extLst>
          </p:cNvPr>
          <p:cNvSpPr>
            <a:spLocks noChangeAspect="1"/>
          </p:cNvSpPr>
          <p:nvPr/>
        </p:nvSpPr>
        <p:spPr>
          <a:xfrm>
            <a:off x="524745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1B80A0F-9364-624F-BBA4-2ED35F9CCA62}"/>
              </a:ext>
            </a:extLst>
          </p:cNvPr>
          <p:cNvSpPr>
            <a:spLocks noChangeAspect="1"/>
          </p:cNvSpPr>
          <p:nvPr/>
        </p:nvSpPr>
        <p:spPr>
          <a:xfrm>
            <a:off x="566250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4A55BB4-54F2-D743-A0C7-31D50F5F356B}"/>
              </a:ext>
            </a:extLst>
          </p:cNvPr>
          <p:cNvSpPr>
            <a:spLocks noChangeAspect="1"/>
          </p:cNvSpPr>
          <p:nvPr/>
        </p:nvSpPr>
        <p:spPr>
          <a:xfrm>
            <a:off x="552034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1FBBFE3-4411-0643-B0AE-CD0D1222E074}"/>
              </a:ext>
            </a:extLst>
          </p:cNvPr>
          <p:cNvSpPr>
            <a:spLocks noChangeAspect="1"/>
          </p:cNvSpPr>
          <p:nvPr/>
        </p:nvSpPr>
        <p:spPr>
          <a:xfrm>
            <a:off x="554482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A51E1F3-775B-1341-96E4-206F0F655F1E}"/>
              </a:ext>
            </a:extLst>
          </p:cNvPr>
          <p:cNvSpPr>
            <a:spLocks noChangeAspect="1"/>
          </p:cNvSpPr>
          <p:nvPr/>
        </p:nvSpPr>
        <p:spPr>
          <a:xfrm>
            <a:off x="588181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7CCE405-7AB3-794F-89C7-FACFC5B56716}"/>
              </a:ext>
            </a:extLst>
          </p:cNvPr>
          <p:cNvSpPr>
            <a:spLocks noChangeAspect="1"/>
          </p:cNvSpPr>
          <p:nvPr/>
        </p:nvSpPr>
        <p:spPr>
          <a:xfrm>
            <a:off x="3955461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06F716E-C467-3F46-9115-74F3136D829A}"/>
              </a:ext>
            </a:extLst>
          </p:cNvPr>
          <p:cNvSpPr>
            <a:spLocks noChangeAspect="1"/>
          </p:cNvSpPr>
          <p:nvPr/>
        </p:nvSpPr>
        <p:spPr>
          <a:xfrm>
            <a:off x="397993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57C9EEE-EEEF-C64D-BDC6-5062997A8545}"/>
              </a:ext>
            </a:extLst>
          </p:cNvPr>
          <p:cNvSpPr>
            <a:spLocks noChangeAspect="1"/>
          </p:cNvSpPr>
          <p:nvPr/>
        </p:nvSpPr>
        <p:spPr>
          <a:xfrm>
            <a:off x="431692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995C289-6E48-6D49-A4AF-157960FDB6C7}"/>
              </a:ext>
            </a:extLst>
          </p:cNvPr>
          <p:cNvSpPr>
            <a:spLocks noChangeAspect="1"/>
          </p:cNvSpPr>
          <p:nvPr/>
        </p:nvSpPr>
        <p:spPr>
          <a:xfrm>
            <a:off x="417476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0B9AEED-F850-C943-AE4E-76BFB14C400C}"/>
              </a:ext>
            </a:extLst>
          </p:cNvPr>
          <p:cNvSpPr>
            <a:spLocks noChangeAspect="1"/>
          </p:cNvSpPr>
          <p:nvPr/>
        </p:nvSpPr>
        <p:spPr>
          <a:xfrm>
            <a:off x="4199239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F37C4B0-12E0-4D4A-903D-DB320B0E7760}"/>
              </a:ext>
            </a:extLst>
          </p:cNvPr>
          <p:cNvSpPr>
            <a:spLocks noChangeAspect="1"/>
          </p:cNvSpPr>
          <p:nvPr/>
        </p:nvSpPr>
        <p:spPr>
          <a:xfrm>
            <a:off x="417476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A8AA4E9-6D81-874F-9789-51A1F9C76177}"/>
              </a:ext>
            </a:extLst>
          </p:cNvPr>
          <p:cNvSpPr>
            <a:spLocks noChangeAspect="1"/>
          </p:cNvSpPr>
          <p:nvPr/>
        </p:nvSpPr>
        <p:spPr>
          <a:xfrm>
            <a:off x="4199239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C58F66F-35B8-874B-9AAD-8A7520D16715}"/>
              </a:ext>
            </a:extLst>
          </p:cNvPr>
          <p:cNvSpPr>
            <a:spLocks noChangeAspect="1"/>
          </p:cNvSpPr>
          <p:nvPr/>
        </p:nvSpPr>
        <p:spPr>
          <a:xfrm>
            <a:off x="439407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4850262-E318-404B-8EAC-7A3CF916ABED}"/>
              </a:ext>
            </a:extLst>
          </p:cNvPr>
          <p:cNvSpPr>
            <a:spLocks noChangeAspect="1"/>
          </p:cNvSpPr>
          <p:nvPr/>
        </p:nvSpPr>
        <p:spPr>
          <a:xfrm>
            <a:off x="4418545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84C12AE-4822-AB49-91F9-35EF7335426F}"/>
              </a:ext>
            </a:extLst>
          </p:cNvPr>
          <p:cNvSpPr>
            <a:spLocks noChangeAspect="1"/>
          </p:cNvSpPr>
          <p:nvPr/>
        </p:nvSpPr>
        <p:spPr>
          <a:xfrm>
            <a:off x="351684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A48EB8E-5BD7-524D-9CB2-290806501749}"/>
              </a:ext>
            </a:extLst>
          </p:cNvPr>
          <p:cNvSpPr>
            <a:spLocks noChangeAspect="1"/>
          </p:cNvSpPr>
          <p:nvPr/>
        </p:nvSpPr>
        <p:spPr>
          <a:xfrm>
            <a:off x="348556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07DA139-1BFF-D546-8D2B-16FB9B914DA3}"/>
              </a:ext>
            </a:extLst>
          </p:cNvPr>
          <p:cNvSpPr>
            <a:spLocks noChangeAspect="1"/>
          </p:cNvSpPr>
          <p:nvPr/>
        </p:nvSpPr>
        <p:spPr>
          <a:xfrm>
            <a:off x="368039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45B1E51-F626-784E-87C1-BECE5D41528A}"/>
              </a:ext>
            </a:extLst>
          </p:cNvPr>
          <p:cNvSpPr>
            <a:spLocks noChangeAspect="1"/>
          </p:cNvSpPr>
          <p:nvPr/>
        </p:nvSpPr>
        <p:spPr>
          <a:xfrm>
            <a:off x="377177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603179D-4EEF-E24D-AE08-9C6DE685F370}"/>
              </a:ext>
            </a:extLst>
          </p:cNvPr>
          <p:cNvSpPr>
            <a:spLocks noChangeAspect="1"/>
          </p:cNvSpPr>
          <p:nvPr/>
        </p:nvSpPr>
        <p:spPr>
          <a:xfrm>
            <a:off x="385881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3048D69-19C9-E142-A1F2-C357F7922B57}"/>
              </a:ext>
            </a:extLst>
          </p:cNvPr>
          <p:cNvSpPr>
            <a:spLocks noChangeAspect="1"/>
          </p:cNvSpPr>
          <p:nvPr/>
        </p:nvSpPr>
        <p:spPr>
          <a:xfrm>
            <a:off x="363796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DB8E011-C4BA-DB43-BB7F-284099354B29}"/>
              </a:ext>
            </a:extLst>
          </p:cNvPr>
          <p:cNvSpPr>
            <a:spLocks noChangeAspect="1"/>
          </p:cNvSpPr>
          <p:nvPr/>
        </p:nvSpPr>
        <p:spPr>
          <a:xfrm>
            <a:off x="2520672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8F69B52-3138-F345-BA72-1C9659E2D525}"/>
              </a:ext>
            </a:extLst>
          </p:cNvPr>
          <p:cNvSpPr>
            <a:spLocks noChangeAspect="1"/>
          </p:cNvSpPr>
          <p:nvPr/>
        </p:nvSpPr>
        <p:spPr>
          <a:xfrm>
            <a:off x="300234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ECADA8E-F1E3-D546-86A6-E3D8F83A7CDC}"/>
              </a:ext>
            </a:extLst>
          </p:cNvPr>
          <p:cNvSpPr>
            <a:spLocks noChangeAspect="1"/>
          </p:cNvSpPr>
          <p:nvPr/>
        </p:nvSpPr>
        <p:spPr>
          <a:xfrm>
            <a:off x="273997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8CC69B-5737-C94D-A4EE-5B0E5F6E23CB}"/>
              </a:ext>
            </a:extLst>
          </p:cNvPr>
          <p:cNvSpPr>
            <a:spLocks noChangeAspect="1"/>
          </p:cNvSpPr>
          <p:nvPr/>
        </p:nvSpPr>
        <p:spPr>
          <a:xfrm>
            <a:off x="410259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E59C236E-E441-D34F-A96D-0B84ED15A393}"/>
              </a:ext>
            </a:extLst>
          </p:cNvPr>
          <p:cNvSpPr>
            <a:spLocks noChangeAspect="1"/>
          </p:cNvSpPr>
          <p:nvPr/>
        </p:nvSpPr>
        <p:spPr>
          <a:xfrm>
            <a:off x="282918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6087D27-9DB0-AD4A-8D7A-7B9543538D12}"/>
              </a:ext>
            </a:extLst>
          </p:cNvPr>
          <p:cNvSpPr>
            <a:spLocks noChangeAspect="1"/>
          </p:cNvSpPr>
          <p:nvPr/>
        </p:nvSpPr>
        <p:spPr>
          <a:xfrm>
            <a:off x="329970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90D4F81-8FBE-A948-8DDA-DDCAE6984625}"/>
              </a:ext>
            </a:extLst>
          </p:cNvPr>
          <p:cNvSpPr>
            <a:spLocks noChangeAspect="1"/>
          </p:cNvSpPr>
          <p:nvPr/>
        </p:nvSpPr>
        <p:spPr>
          <a:xfrm>
            <a:off x="5993321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969BA4BA-40C2-3648-B153-EAC6264BABFE}"/>
              </a:ext>
            </a:extLst>
          </p:cNvPr>
          <p:cNvSpPr>
            <a:spLocks noChangeAspect="1"/>
          </p:cNvSpPr>
          <p:nvPr/>
        </p:nvSpPr>
        <p:spPr>
          <a:xfrm>
            <a:off x="610855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77E5575-194D-A741-8EDA-7920E3E51EA4}"/>
              </a:ext>
            </a:extLst>
          </p:cNvPr>
          <p:cNvSpPr>
            <a:spLocks noChangeAspect="1"/>
          </p:cNvSpPr>
          <p:nvPr/>
        </p:nvSpPr>
        <p:spPr>
          <a:xfrm>
            <a:off x="5966397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28F00B8E-53B1-1940-8DE7-35191C0F9E95}"/>
              </a:ext>
            </a:extLst>
          </p:cNvPr>
          <p:cNvSpPr>
            <a:spLocks noChangeAspect="1"/>
          </p:cNvSpPr>
          <p:nvPr/>
        </p:nvSpPr>
        <p:spPr>
          <a:xfrm>
            <a:off x="571209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BE74F5A7-EE02-184E-83F3-9D67763A7774}"/>
              </a:ext>
            </a:extLst>
          </p:cNvPr>
          <p:cNvSpPr>
            <a:spLocks noChangeAspect="1"/>
          </p:cNvSpPr>
          <p:nvPr/>
        </p:nvSpPr>
        <p:spPr>
          <a:xfrm>
            <a:off x="632786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A3D690C-1371-9741-9FA4-85F1A636470B}"/>
              </a:ext>
            </a:extLst>
          </p:cNvPr>
          <p:cNvSpPr>
            <a:spLocks noChangeAspect="1"/>
          </p:cNvSpPr>
          <p:nvPr/>
        </p:nvSpPr>
        <p:spPr>
          <a:xfrm>
            <a:off x="5832585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25B07C-80C8-DD4D-AF83-EEE0986FF2E2}"/>
              </a:ext>
            </a:extLst>
          </p:cNvPr>
          <p:cNvSpPr>
            <a:spLocks noChangeAspect="1"/>
          </p:cNvSpPr>
          <p:nvPr/>
        </p:nvSpPr>
        <p:spPr>
          <a:xfrm>
            <a:off x="5767846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E23EE9A-B843-6843-8250-A40543BFF14C}"/>
              </a:ext>
            </a:extLst>
          </p:cNvPr>
          <p:cNvSpPr>
            <a:spLocks noChangeAspect="1"/>
          </p:cNvSpPr>
          <p:nvPr/>
        </p:nvSpPr>
        <p:spPr>
          <a:xfrm>
            <a:off x="632786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E1B1DF2-18A2-3348-A8EA-F76743527A30}"/>
              </a:ext>
            </a:extLst>
          </p:cNvPr>
          <p:cNvSpPr>
            <a:spLocks noChangeAspect="1"/>
          </p:cNvSpPr>
          <p:nvPr/>
        </p:nvSpPr>
        <p:spPr>
          <a:xfrm>
            <a:off x="6185703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D7DE72A-9636-244D-A446-0AB5DB8DCFF2}"/>
              </a:ext>
            </a:extLst>
          </p:cNvPr>
          <p:cNvSpPr>
            <a:spLocks noChangeAspect="1"/>
          </p:cNvSpPr>
          <p:nvPr/>
        </p:nvSpPr>
        <p:spPr>
          <a:xfrm>
            <a:off x="6210175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890812C-F424-3645-9355-78ED9B5D58A6}"/>
              </a:ext>
            </a:extLst>
          </p:cNvPr>
          <p:cNvSpPr>
            <a:spLocks noChangeAspect="1"/>
          </p:cNvSpPr>
          <p:nvPr/>
        </p:nvSpPr>
        <p:spPr>
          <a:xfrm>
            <a:off x="6547169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C8A73D7-9E5A-024B-B9DB-6729D01D5E15}"/>
              </a:ext>
            </a:extLst>
          </p:cNvPr>
          <p:cNvSpPr>
            <a:spLocks noChangeAspect="1"/>
          </p:cNvSpPr>
          <p:nvPr/>
        </p:nvSpPr>
        <p:spPr>
          <a:xfrm>
            <a:off x="689285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66D1196-2D17-414A-AEF6-0B914FD83750}"/>
              </a:ext>
            </a:extLst>
          </p:cNvPr>
          <p:cNvSpPr>
            <a:spLocks noChangeAspect="1"/>
          </p:cNvSpPr>
          <p:nvPr/>
        </p:nvSpPr>
        <p:spPr>
          <a:xfrm>
            <a:off x="689285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759A401-953F-F843-ACCA-B24166681630}"/>
              </a:ext>
            </a:extLst>
          </p:cNvPr>
          <p:cNvSpPr>
            <a:spLocks noChangeAspect="1"/>
          </p:cNvSpPr>
          <p:nvPr/>
        </p:nvSpPr>
        <p:spPr>
          <a:xfrm>
            <a:off x="6750698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C0E94405-FFF6-0D4A-A42F-E4C9087C9F34}"/>
              </a:ext>
            </a:extLst>
          </p:cNvPr>
          <p:cNvSpPr>
            <a:spLocks noChangeAspect="1"/>
          </p:cNvSpPr>
          <p:nvPr/>
        </p:nvSpPr>
        <p:spPr>
          <a:xfrm>
            <a:off x="6775170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096523A-E413-9246-A777-6DD5B44362E5}"/>
              </a:ext>
            </a:extLst>
          </p:cNvPr>
          <p:cNvSpPr>
            <a:spLocks noChangeAspect="1"/>
          </p:cNvSpPr>
          <p:nvPr/>
        </p:nvSpPr>
        <p:spPr>
          <a:xfrm>
            <a:off x="7112164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3487A4D-A628-A446-A355-B5FC46CAD389}"/>
              </a:ext>
            </a:extLst>
          </p:cNvPr>
          <p:cNvSpPr>
            <a:spLocks noChangeAspect="1"/>
          </p:cNvSpPr>
          <p:nvPr/>
        </p:nvSpPr>
        <p:spPr>
          <a:xfrm>
            <a:off x="7301735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55028FD-D342-994F-87B4-B39D9EB5CD93}"/>
              </a:ext>
            </a:extLst>
          </p:cNvPr>
          <p:cNvSpPr>
            <a:spLocks noChangeAspect="1"/>
          </p:cNvSpPr>
          <p:nvPr/>
        </p:nvSpPr>
        <p:spPr>
          <a:xfrm>
            <a:off x="7301735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A1E4812E-B254-B144-AD77-CEFBF83341B7}"/>
              </a:ext>
            </a:extLst>
          </p:cNvPr>
          <p:cNvSpPr>
            <a:spLocks noChangeAspect="1"/>
          </p:cNvSpPr>
          <p:nvPr/>
        </p:nvSpPr>
        <p:spPr>
          <a:xfrm>
            <a:off x="7521041" y="2343129"/>
            <a:ext cx="28481" cy="27640"/>
          </a:xfrm>
          <a:prstGeom prst="ellips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0394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CB2-E2B4-4296-B61A-CB8DFAD7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0ED98-9AD7-43D1-B3AE-B97034323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Data: 4.23; 2.7; 3.07; 7.11; 0.696; 4.51; 3.61; 4.48; 1.42; 2.87</a:t>
                </a:r>
              </a:p>
              <a:p>
                <a:r>
                  <a:rPr lang="en-US" dirty="0"/>
                  <a:t>Fitting data based on Gaussian MLE: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/>
                          <m:t>4.23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2.7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3.07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 smtClean="0"/>
                          <m:t>7</m:t>
                        </m:r>
                        <m:r>
                          <m:rPr>
                            <m:nor/>
                          </m:rPr>
                          <a:rPr lang="en-US" dirty="0"/>
                          <m:t>.11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0.696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 +</m:t>
                        </m:r>
                        <m:r>
                          <m:rPr>
                            <m:nor/>
                          </m:rPr>
                          <a:rPr lang="en-US" dirty="0"/>
                          <m:t>4.51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3.61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4.48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1.42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+</m:t>
                        </m:r>
                        <m:r>
                          <m:rPr>
                            <m:nor/>
                          </m:rPr>
                          <a:rPr lang="en-US" dirty="0"/>
                          <m:t>2.87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lvl="1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3.4696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lvl="1"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2.8959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0ED98-9AD7-43D1-B3AE-B97034323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6C596-F1AB-4B37-BF07-1E806420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76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79AE-CA0F-425A-9E1C-EF05B425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E04ABD7-A712-407E-8849-71246A6C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8261" y="1853185"/>
            <a:ext cx="4968863" cy="4700017"/>
          </a:xfrm>
        </p:spPr>
        <p:txBody>
          <a:bodyPr/>
          <a:lstStyle/>
          <a:p>
            <a:pPr marL="11113" indent="0">
              <a:buNone/>
            </a:pPr>
            <a:r>
              <a:rPr lang="en-US" dirty="0"/>
              <a:t>Is the Gaussian distribution</a:t>
            </a:r>
          </a:p>
          <a:p>
            <a:r>
              <a:rPr lang="en-US" dirty="0"/>
              <a:t>circular</a:t>
            </a:r>
            <a:endParaRPr lang="en-US" baseline="-25000" dirty="0"/>
          </a:p>
          <a:p>
            <a:r>
              <a:rPr lang="en-US" dirty="0"/>
              <a:t>elongated</a:t>
            </a:r>
            <a:endParaRPr lang="en-US" baseline="-25000" dirty="0"/>
          </a:p>
          <a:p>
            <a:pPr marL="11113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36C4E-4AB9-413D-8F17-3A9D7BD6D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6F8C090-1A7B-4E11-902C-45FE7E56A435}"/>
              </a:ext>
            </a:extLst>
          </p:cNvPr>
          <p:cNvSpPr/>
          <p:nvPr/>
        </p:nvSpPr>
        <p:spPr>
          <a:xfrm>
            <a:off x="4569167" y="343596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4708BA-9C49-4BE8-BE8D-075EF6D1A9FA}"/>
              </a:ext>
            </a:extLst>
          </p:cNvPr>
          <p:cNvSpPr/>
          <p:nvPr/>
        </p:nvSpPr>
        <p:spPr>
          <a:xfrm>
            <a:off x="5076569" y="2450172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98FA11A-07DD-4130-A78F-C8CD9C45CA50}"/>
              </a:ext>
            </a:extLst>
          </p:cNvPr>
          <p:cNvSpPr/>
          <p:nvPr/>
        </p:nvSpPr>
        <p:spPr>
          <a:xfrm>
            <a:off x="3084505" y="457761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0" name="Graphic 9" descr="Star">
            <a:extLst>
              <a:ext uri="{FF2B5EF4-FFF2-40B4-BE49-F238E27FC236}">
                <a16:creationId xmlns:a16="http://schemas.microsoft.com/office/drawing/2014/main" id="{769E4FFD-ACA6-4315-B3DB-6A75864E4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0831" y="3112043"/>
            <a:ext cx="303551" cy="3035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8B927F-5D23-442B-B20F-A51B795D680E}"/>
              </a:ext>
            </a:extLst>
          </p:cNvPr>
          <p:cNvSpPr/>
          <p:nvPr/>
        </p:nvSpPr>
        <p:spPr>
          <a:xfrm>
            <a:off x="3479366" y="2948886"/>
            <a:ext cx="4651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C</a:t>
            </a:r>
            <a:r>
              <a:rPr lang="en-US" sz="2800" baseline="-25000" dirty="0">
                <a:latin typeface="Candara" panose="020E0502030303020204" pitchFamily="34" charset="0"/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791C9E-BDB7-498F-8785-379CA90186CD}"/>
              </a:ext>
            </a:extLst>
          </p:cNvPr>
          <p:cNvSpPr/>
          <p:nvPr/>
        </p:nvSpPr>
        <p:spPr>
          <a:xfrm>
            <a:off x="3399743" y="3665304"/>
            <a:ext cx="91440" cy="91440"/>
          </a:xfrm>
          <a:prstGeom prst="ellips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55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F92D-290D-884D-9E8D-3B49851F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7F8C06-278A-4F24-8913-E3DD72598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are generated from multiple Gaussian distribution sources.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A6516-0448-9941-99B2-6AAA73C6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EA73C-26B6-944F-B482-8C0D5F4C9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28" y="2776637"/>
            <a:ext cx="7035800" cy="3314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16C2C7-2800-EF40-A655-39F97C57715B}"/>
              </a:ext>
            </a:extLst>
          </p:cNvPr>
          <p:cNvSpPr/>
          <p:nvPr/>
        </p:nvSpPr>
        <p:spPr>
          <a:xfrm>
            <a:off x="3935227" y="6133877"/>
            <a:ext cx="6944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861593-B860-7542-B690-B8E8F6F54173}"/>
              </a:ext>
            </a:extLst>
          </p:cNvPr>
          <p:cNvSpPr/>
          <p:nvPr/>
        </p:nvSpPr>
        <p:spPr>
          <a:xfrm>
            <a:off x="7837992" y="6133877"/>
            <a:ext cx="87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B8874-BEE5-4348-9295-310E9D27842C}"/>
              </a:ext>
            </a:extLst>
          </p:cNvPr>
          <p:cNvSpPr/>
          <p:nvPr/>
        </p:nvSpPr>
        <p:spPr>
          <a:xfrm>
            <a:off x="5956788" y="6164490"/>
            <a:ext cx="529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2D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4DB7BDD-1A0E-D046-B401-722572541815}"/>
              </a:ext>
            </a:extLst>
          </p:cNvPr>
          <p:cNvSpPr/>
          <p:nvPr/>
        </p:nvSpPr>
        <p:spPr>
          <a:xfrm>
            <a:off x="7647586" y="4509716"/>
            <a:ext cx="12891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Contour plot</a:t>
            </a:r>
          </a:p>
        </p:txBody>
      </p:sp>
    </p:spTree>
    <p:extLst>
      <p:ext uri="{BB962C8B-B14F-4D97-AF65-F5344CB8AC3E}">
        <p14:creationId xmlns:p14="http://schemas.microsoft.com/office/powerpoint/2010/main" val="3461235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F92D-290D-884D-9E8D-3B49851FD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518FE39-637C-4C76-A717-057C687BC9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  <m:r>
                          <a:rPr lang="en-US" sz="28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e>
                    </m:nary>
                  </m:oMath>
                </a14:m>
                <a:r>
                  <a:rPr lang="en-US" sz="2800" dirty="0"/>
                  <a:t>, where 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400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dirty="0">
                                <a:latin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is a Gaussian source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 is weight of each soft cluster</a:t>
                </a:r>
              </a:p>
              <a:p>
                <a:r>
                  <a:rPr lang="en-US" sz="2800" dirty="0"/>
                  <a:t>Latent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; unknown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dirty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How to obtain them?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2" name="Content Placeholder 11">
                <a:extLst>
                  <a:ext uri="{FF2B5EF4-FFF2-40B4-BE49-F238E27FC236}">
                    <a16:creationId xmlns:a16="http://schemas.microsoft.com/office/drawing/2014/main" id="{3518FE39-637C-4C76-A717-057C687BC9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30" t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A6516-0448-9941-99B2-6AAA73C6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DEA73C-26B6-944F-B482-8C0D5F4C9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416" y="4093673"/>
            <a:ext cx="5395290" cy="254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2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4A6A0-4CF0-4C71-9052-8EE83C446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9049F2-4A19-4CE5-B457-882B642381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8C7CE-D835-40E4-BC30-013B1C3BB9F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Step 1: </a:t>
            </a:r>
          </a:p>
          <a:p>
            <a:pPr lvl="1"/>
            <a:r>
              <a:rPr lang="en-US" dirty="0"/>
              <a:t>Assign each data item into the nearest centroid.</a:t>
            </a:r>
          </a:p>
          <a:p>
            <a:r>
              <a:rPr lang="en-US" dirty="0"/>
              <a:t>Step 2: </a:t>
            </a:r>
          </a:p>
          <a:p>
            <a:pPr lvl="1"/>
            <a:r>
              <a:rPr lang="en-US" dirty="0"/>
              <a:t>Update centroids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5865C8-2141-475D-BB7D-C013A6C8A0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6DB5F2-EBDC-496C-B5E4-31B5754D491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E-step:</a:t>
            </a:r>
          </a:p>
          <a:p>
            <a:pPr lvl="1"/>
            <a:r>
              <a:rPr lang="en-US" dirty="0"/>
              <a:t>Assign each data item into each cluster with a probability.</a:t>
            </a:r>
          </a:p>
          <a:p>
            <a:r>
              <a:rPr lang="en-US" dirty="0"/>
              <a:t>M-step:</a:t>
            </a:r>
          </a:p>
          <a:p>
            <a:pPr lvl="1"/>
            <a:r>
              <a:rPr lang="en-US" dirty="0"/>
              <a:t>Update the mean and variance of each Gaussian source.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817DB-0658-45DE-BDC5-BB7B7DFB3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880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DA99-90FD-4B78-926D-E28C3551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 (EM)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738E6-8EFB-4B81-965F-0FD4EA9C5C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E-step: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for data item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soft cluster </a:t>
                </a:r>
                <a:r>
                  <a:rPr lang="en-US" i="1" dirty="0"/>
                  <a:t>k</a:t>
                </a:r>
                <a:r>
                  <a:rPr lang="en-US" dirty="0"/>
                  <a:t>.</a:t>
                </a:r>
              </a:p>
              <a:p>
                <a:pPr marL="35083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50837" lvl="1" indent="0">
                  <a:buNone/>
                </a:pP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35083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∝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50837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dirty="0">
                                  <a:latin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dirty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M-step: Then we refit each soft cluster </a:t>
                </a:r>
                <a:r>
                  <a:rPr lang="en-US" i="1" dirty="0"/>
                  <a:t>k </a:t>
                </a:r>
                <a:r>
                  <a:rPr lang="en-US" dirty="0"/>
                  <a:t>to the entire data set with each data weighted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dirty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F738E6-8EFB-4B81-965F-0FD4EA9C5C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3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A45B9-016F-41D8-98AD-F47F80494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937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6B321-2E93-FE45-92B1-4BF4A5D84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EM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EB8F7-22DF-DB4E-B02E-1798256E27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063753"/>
                <a:ext cx="10972800" cy="5489450"/>
              </a:xfrm>
            </p:spPr>
            <p:txBody>
              <a:bodyPr>
                <a:noAutofit/>
              </a:bodyPr>
              <a:lstStyle/>
              <a:p>
                <a:pPr marL="11113" indent="0">
                  <a:buNone/>
                </a:pPr>
                <a:r>
                  <a:rPr lang="en-US" sz="2800" dirty="0"/>
                  <a:t>Initialization: random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Iterations: E-step -&gt; M-step -&gt; E-step-&gt; M-step -&gt; …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E-step: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𝜮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b="1" dirty="0"/>
                  <a:t> </a:t>
                </a:r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800" b="1" dirty="0"/>
              </a:p>
              <a:p>
                <a:pPr marL="11113" indent="0">
                  <a:buNone/>
                </a:pPr>
                <a:r>
                  <a:rPr lang="en-US" sz="2800" dirty="0"/>
                  <a:t>M-step: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1" i="1" dirty="0">
                                            <a:latin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1" i="1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1EB8F7-22DF-DB4E-B02E-1798256E27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063753"/>
                <a:ext cx="10972800" cy="5489450"/>
              </a:xfrm>
              <a:blipFill>
                <a:blip r:embed="rId2"/>
                <a:stretch>
                  <a:fillRect l="-1387" t="-463" b="-1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0AFC4E-2430-2E45-9B90-E1C70F4A3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E73295-82AF-934A-81EB-7C7B13F2EA5A}"/>
              </a:ext>
            </a:extLst>
          </p:cNvPr>
          <p:cNvSpPr txBox="1"/>
          <p:nvPr/>
        </p:nvSpPr>
        <p:spPr>
          <a:xfrm>
            <a:off x="6230035" y="5050274"/>
            <a:ext cx="2624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latin typeface="Candara" panose="020E0502030303020204" pitchFamily="34" charset="0"/>
              </a:rPr>
              <a:t>T</a:t>
            </a:r>
            <a:r>
              <a:rPr lang="en-US" sz="1800" dirty="0">
                <a:latin typeface="Candara" panose="020E0502030303020204" pitchFamily="34" charset="0"/>
              </a:rPr>
              <a:t> is the matrix transpose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67205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45CB2-E2B4-4296-B61A-CB8DFAD76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0ED98-9AD7-43D1-B3AE-B97034323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Data: 1.2; 2.7; 6.5; 7.6 </a:t>
                </a:r>
              </a:p>
              <a:p>
                <a:r>
                  <a:rPr lang="en-US" dirty="0"/>
                  <a:t>Two components: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b="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4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7E0ED98-9AD7-43D1-B3AE-B97034323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6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6C596-F1AB-4B37-BF07-1E806420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04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/>
      <a:bodyPr vert="horz" lIns="91440" tIns="0" rIns="45720" bIns="0" rtlCol="0" anchor="t">
        <a:normAutofit/>
        <a:scene3d>
          <a:camera prst="orthographicFront"/>
          <a:lightRig rig="threePt" dir="t">
            <a:rot lat="0" lon="0" rev="4800000"/>
          </a:lightRig>
        </a:scene3d>
        <a:sp3d prstMaterial="matte">
          <a:bevelT w="50800" h="10160"/>
        </a:sp3d>
      </a:bodyPr>
      <a:lstStyle>
        <a:defPPr algn="ctr"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urse-2019-09" id="{B316ACE2-95DC-AC4D-9B1C-A91C775734BE}" vid="{64A54FAB-7894-1E4A-B404-E7ABACBA122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course-2019-09</Template>
  <TotalTime>12083</TotalTime>
  <Words>4285</Words>
  <Application>Microsoft Macintosh PowerPoint</Application>
  <PresentationFormat>Widescreen</PresentationFormat>
  <Paragraphs>897</Paragraphs>
  <Slides>102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2" baseType="lpstr">
      <vt:lpstr>Arial</vt:lpstr>
      <vt:lpstr>Calibri</vt:lpstr>
      <vt:lpstr>Cambria Math</vt:lpstr>
      <vt:lpstr>Candara</vt:lpstr>
      <vt:lpstr>Comic Sans MS</vt:lpstr>
      <vt:lpstr>Helvetica</vt:lpstr>
      <vt:lpstr>Times New Roman</vt:lpstr>
      <vt:lpstr>Wingdings</vt:lpstr>
      <vt:lpstr>Wingdings 2</vt:lpstr>
      <vt:lpstr>Module</vt:lpstr>
      <vt:lpstr>Supervised/Unsupervised Learning (Chapters 18&amp;20)</vt:lpstr>
      <vt:lpstr>Review: Goal of Machine Learning</vt:lpstr>
      <vt:lpstr>Outline</vt:lpstr>
      <vt:lpstr>Statistical Learning</vt:lpstr>
      <vt:lpstr>Example</vt:lpstr>
      <vt:lpstr>Example</vt:lpstr>
      <vt:lpstr>Statistical Learning Methods</vt:lpstr>
      <vt:lpstr>Comparison</vt:lpstr>
      <vt:lpstr>Parameter Learning</vt:lpstr>
      <vt:lpstr>MLE Parameter Learning:  Bernoulli Distribution in Coin Flipping</vt:lpstr>
      <vt:lpstr>MLE Parameter Learning: Categorical  (or Generalized Bernoulli) Distribution</vt:lpstr>
      <vt:lpstr>Learning Markov Chain</vt:lpstr>
      <vt:lpstr>Quiz</vt:lpstr>
      <vt:lpstr>Solution</vt:lpstr>
      <vt:lpstr>Learning Markov Chain</vt:lpstr>
      <vt:lpstr>Laplace Smoothing with k</vt:lpstr>
      <vt:lpstr>Laplace Smoothing with k=1</vt:lpstr>
      <vt:lpstr>Outline</vt:lpstr>
      <vt:lpstr>Supervised Learning</vt:lpstr>
      <vt:lpstr>Quiz</vt:lpstr>
      <vt:lpstr>Error vs Complexity</vt:lpstr>
      <vt:lpstr>Supervised Learning</vt:lpstr>
      <vt:lpstr>Outline</vt:lpstr>
      <vt:lpstr>Example: Spam Detection</vt:lpstr>
      <vt:lpstr>Bag of Words</vt:lpstr>
      <vt:lpstr>Quiz</vt:lpstr>
      <vt:lpstr>Inference</vt:lpstr>
      <vt:lpstr>Quiz</vt:lpstr>
      <vt:lpstr>Example</vt:lpstr>
      <vt:lpstr>Example</vt:lpstr>
      <vt:lpstr>Quiz</vt:lpstr>
      <vt:lpstr>Laplace Smoothing with k=1</vt:lpstr>
      <vt:lpstr>Laplace Smoothing with k=1</vt:lpstr>
      <vt:lpstr>Laplace Smoothing with k=1</vt:lpstr>
      <vt:lpstr>Limitation of NBN</vt:lpstr>
      <vt:lpstr>Advanced Spam Filter</vt:lpstr>
      <vt:lpstr>Overfitting Prevention</vt:lpstr>
      <vt:lpstr>Outline</vt:lpstr>
      <vt:lpstr>Example</vt:lpstr>
      <vt:lpstr>Example</vt:lpstr>
      <vt:lpstr>Example: Wait for Table at Restaurant</vt:lpstr>
      <vt:lpstr>Training Set</vt:lpstr>
      <vt:lpstr>A Decision Tree</vt:lpstr>
      <vt:lpstr>Decision Trees</vt:lpstr>
      <vt:lpstr>Decision Tree Learning</vt:lpstr>
      <vt:lpstr>Choosing an Attribute</vt:lpstr>
      <vt:lpstr>Information</vt:lpstr>
      <vt:lpstr>Example of Information Gain</vt:lpstr>
      <vt:lpstr>Smaller Decision Tree</vt:lpstr>
      <vt:lpstr>Overfitting Prevention: Random Forest</vt:lpstr>
      <vt:lpstr>Outline</vt:lpstr>
      <vt:lpstr>Regression</vt:lpstr>
      <vt:lpstr>Quiz</vt:lpstr>
      <vt:lpstr>Linear Regression</vt:lpstr>
      <vt:lpstr>Example</vt:lpstr>
      <vt:lpstr>Quiz</vt:lpstr>
      <vt:lpstr>Multivariate Linear Regression</vt:lpstr>
      <vt:lpstr>Overfitting Prevention</vt:lpstr>
      <vt:lpstr>Outline</vt:lpstr>
      <vt:lpstr>Logistic Regression</vt:lpstr>
      <vt:lpstr>Logistic Regression</vt:lpstr>
      <vt:lpstr>Gradient Descent</vt:lpstr>
      <vt:lpstr>Logistic Regression</vt:lpstr>
      <vt:lpstr>Overfitting Prevention</vt:lpstr>
      <vt:lpstr>Supervised Learning</vt:lpstr>
      <vt:lpstr>Outline</vt:lpstr>
      <vt:lpstr>KNN</vt:lpstr>
      <vt:lpstr>Quiz</vt:lpstr>
      <vt:lpstr>Quiz</vt:lpstr>
      <vt:lpstr>Smoothing Parameter: K=1</vt:lpstr>
      <vt:lpstr>Smoothing Parameter: K=3</vt:lpstr>
      <vt:lpstr>Smoothing Parameter: K=5</vt:lpstr>
      <vt:lpstr>Outline</vt:lpstr>
      <vt:lpstr>Unsupervised Learning</vt:lpstr>
      <vt:lpstr>Quiz</vt:lpstr>
      <vt:lpstr>Outline</vt:lpstr>
      <vt:lpstr>K-Means</vt:lpstr>
      <vt:lpstr>K-Means</vt:lpstr>
      <vt:lpstr>K-Means</vt:lpstr>
      <vt:lpstr>K-Means</vt:lpstr>
      <vt:lpstr>K-Means</vt:lpstr>
      <vt:lpstr>Demo</vt:lpstr>
      <vt:lpstr>2-Step Iteration</vt:lpstr>
      <vt:lpstr>Expectation Maximization (EM)</vt:lpstr>
      <vt:lpstr>Outline</vt:lpstr>
      <vt:lpstr>Soft Clustering</vt:lpstr>
      <vt:lpstr>Quiz</vt:lpstr>
      <vt:lpstr>Gaussian Model</vt:lpstr>
      <vt:lpstr>Multivariate Gaussian</vt:lpstr>
      <vt:lpstr>Gaussian Learning: MLE</vt:lpstr>
      <vt:lpstr>Special Case: 1D Gaussian Learning</vt:lpstr>
      <vt:lpstr>Example</vt:lpstr>
      <vt:lpstr>Quiz</vt:lpstr>
      <vt:lpstr>Gaussian Mixture Model</vt:lpstr>
      <vt:lpstr>Gaussian Mixture Model</vt:lpstr>
      <vt:lpstr>Comparison</vt:lpstr>
      <vt:lpstr>Expectation Maximization (EM)</vt:lpstr>
      <vt:lpstr>EM Algorithm</vt:lpstr>
      <vt:lpstr>Example</vt:lpstr>
      <vt:lpstr>Example: E-Step</vt:lpstr>
      <vt:lpstr>Example: M-Step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Wang, Shengquan</cp:lastModifiedBy>
  <cp:revision>1184</cp:revision>
  <cp:lastPrinted>2008-01-09T20:50:56Z</cp:lastPrinted>
  <dcterms:created xsi:type="dcterms:W3CDTF">2010-09-02T17:38:46Z</dcterms:created>
  <dcterms:modified xsi:type="dcterms:W3CDTF">2021-12-03T18:00:53Z</dcterms:modified>
</cp:coreProperties>
</file>